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6"/>
  </p:notesMasterIdLst>
  <p:sldIdLst>
    <p:sldId id="256" r:id="rId2"/>
    <p:sldId id="258" r:id="rId3"/>
    <p:sldId id="259" r:id="rId4"/>
    <p:sldId id="263" r:id="rId5"/>
    <p:sldId id="327" r:id="rId6"/>
    <p:sldId id="270" r:id="rId7"/>
    <p:sldId id="283" r:id="rId8"/>
    <p:sldId id="329" r:id="rId9"/>
    <p:sldId id="285" r:id="rId10"/>
    <p:sldId id="286" r:id="rId11"/>
    <p:sldId id="298" r:id="rId12"/>
    <p:sldId id="297" r:id="rId13"/>
    <p:sldId id="300" r:id="rId14"/>
    <p:sldId id="334" r:id="rId15"/>
    <p:sldId id="330" r:id="rId16"/>
    <p:sldId id="305" r:id="rId17"/>
    <p:sldId id="271" r:id="rId18"/>
    <p:sldId id="272" r:id="rId19"/>
    <p:sldId id="335" r:id="rId20"/>
    <p:sldId id="274" r:id="rId21"/>
    <p:sldId id="275" r:id="rId22"/>
    <p:sldId id="276" r:id="rId23"/>
    <p:sldId id="282" r:id="rId24"/>
    <p:sldId id="287" r:id="rId25"/>
    <p:sldId id="288" r:id="rId26"/>
    <p:sldId id="289" r:id="rId27"/>
    <p:sldId id="290" r:id="rId28"/>
    <p:sldId id="291" r:id="rId29"/>
    <p:sldId id="292" r:id="rId30"/>
    <p:sldId id="293" r:id="rId31"/>
    <p:sldId id="294" r:id="rId32"/>
    <p:sldId id="295" r:id="rId33"/>
    <p:sldId id="306" r:id="rId34"/>
    <p:sldId id="307" r:id="rId35"/>
    <p:sldId id="304" r:id="rId36"/>
    <p:sldId id="326" r:id="rId37"/>
    <p:sldId id="308" r:id="rId38"/>
    <p:sldId id="309" r:id="rId39"/>
    <p:sldId id="310" r:id="rId40"/>
    <p:sldId id="311" r:id="rId41"/>
    <p:sldId id="314" r:id="rId42"/>
    <p:sldId id="280" r:id="rId43"/>
    <p:sldId id="315" r:id="rId44"/>
    <p:sldId id="281" r:id="rId45"/>
    <p:sldId id="312" r:id="rId46"/>
    <p:sldId id="316" r:id="rId47"/>
    <p:sldId id="317" r:id="rId48"/>
    <p:sldId id="319" r:id="rId49"/>
    <p:sldId id="320" r:id="rId50"/>
    <p:sldId id="322" r:id="rId51"/>
    <p:sldId id="338" r:id="rId52"/>
    <p:sldId id="337" r:id="rId53"/>
    <p:sldId id="323" r:id="rId54"/>
    <p:sldId id="325" r:id="rId55"/>
  </p:sldIdLst>
  <p:sldSz cx="9144000" cy="6858000" type="screen4x3"/>
  <p:notesSz cx="6858000" cy="9144000"/>
  <p:embeddedFontLst>
    <p:embeddedFont>
      <p:font typeface="Cabin" panose="020B0803050202020004" pitchFamily="34" charset="0"/>
      <p:regular r:id="rId57"/>
      <p:bold r:id="rId58"/>
      <p:italic r:id="rId59"/>
      <p:boldItalic r:id="rId60"/>
    </p:embeddedFont>
    <p:embeddedFont>
      <p:font typeface="Segoe UI" panose="020B0502040204020203" pitchFamily="34" charset="0"/>
      <p:regular r:id="rId61"/>
      <p:bold r:id="rId62"/>
      <p:italic r:id="rId63"/>
      <p:boldItalic r:id="rId64"/>
    </p:embeddedFont>
    <p:embeddedFont>
      <p:font typeface="Calibri" panose="020F0502020204030204" pitchFamily="34" charset="0"/>
      <p:regular r:id="rId65"/>
      <p:bold r:id="rId66"/>
      <p:italic r:id="rId67"/>
      <p:bold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C8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38" autoAdjust="0"/>
    <p:restoredTop sz="68201" autoAdjust="0"/>
  </p:normalViewPr>
  <p:slideViewPr>
    <p:cSldViewPr snapToGrid="0">
      <p:cViewPr varScale="1">
        <p:scale>
          <a:sx n="65" d="100"/>
          <a:sy n="65" d="100"/>
        </p:scale>
        <p:origin x="2316" y="72"/>
      </p:cViewPr>
      <p:guideLst/>
    </p:cSldViewPr>
  </p:slideViewPr>
  <p:outlineViewPr>
    <p:cViewPr>
      <p:scale>
        <a:sx n="33" d="100"/>
        <a:sy n="33" d="100"/>
      </p:scale>
      <p:origin x="0" y="-777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A6985A-AC6F-4578-B386-DB44B9569DD4}" type="datetimeFigureOut">
              <a:rPr lang="en-US" smtClean="0"/>
              <a:t>7/12/2015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EBFCCB-4480-4421-83B3-91705CD04180}" type="slidenum">
              <a:rPr lang="en-US" smtClean="0"/>
              <a:t>‹#›</a:t>
            </a:fld>
            <a:endParaRPr lang="en-US"/>
          </a:p>
        </p:txBody>
      </p:sp>
    </p:spTree>
    <p:extLst>
      <p:ext uri="{BB962C8B-B14F-4D97-AF65-F5344CB8AC3E}">
        <p14:creationId xmlns:p14="http://schemas.microsoft.com/office/powerpoint/2010/main" val="4198265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Welcome.</a:t>
            </a:r>
            <a:r>
              <a:rPr lang="en-US" sz="2000" baseline="0" dirty="0" smtClean="0"/>
              <a:t> </a:t>
            </a:r>
            <a:r>
              <a:rPr lang="en-US" sz="2000" dirty="0" smtClean="0"/>
              <a:t>Today I will tell you about the insights I</a:t>
            </a:r>
            <a:r>
              <a:rPr lang="en-US" sz="2000" baseline="0" dirty="0" smtClean="0"/>
              <a:t> gained into glucocorticoid myopathy and its alleviation by androgen co-administration using an animal model. First, we need to define a few terms. What is glucocorticoid myopathy? In fact, what are glucocorticoids? NEXT</a:t>
            </a:r>
            <a:endParaRPr lang="en-US" sz="2000" dirty="0"/>
          </a:p>
        </p:txBody>
      </p:sp>
      <p:sp>
        <p:nvSpPr>
          <p:cNvPr id="4" name="Slide Number Placeholder 3"/>
          <p:cNvSpPr>
            <a:spLocks noGrp="1"/>
          </p:cNvSpPr>
          <p:nvPr>
            <p:ph type="sldNum" sz="quarter" idx="10"/>
          </p:nvPr>
        </p:nvSpPr>
        <p:spPr/>
        <p:txBody>
          <a:bodyPr/>
          <a:lstStyle/>
          <a:p>
            <a:fld id="{CDEBFCCB-4480-4421-83B3-91705CD04180}" type="slidenum">
              <a:rPr lang="en-US" smtClean="0"/>
              <a:t>1</a:t>
            </a:fld>
            <a:endParaRPr lang="en-US"/>
          </a:p>
        </p:txBody>
      </p:sp>
    </p:spTree>
    <p:extLst>
      <p:ext uri="{BB962C8B-B14F-4D97-AF65-F5344CB8AC3E}">
        <p14:creationId xmlns:p14="http://schemas.microsoft.com/office/powerpoint/2010/main" val="3830473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the new information that we had about the anti-catabolic action of testosterone, I formulated a second hypothesis, which is that testosterone’s protective action must include an anti-catabolic component.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10</a:t>
            </a:fld>
            <a:endParaRPr lang="en-US"/>
          </a:p>
        </p:txBody>
      </p:sp>
    </p:spTree>
    <p:extLst>
      <p:ext uri="{BB962C8B-B14F-4D97-AF65-F5344CB8AC3E}">
        <p14:creationId xmlns:p14="http://schemas.microsoft.com/office/powerpoint/2010/main" val="1370790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t>
            </a:r>
            <a:r>
              <a:rPr lang="en-US" baseline="0" dirty="0" smtClean="0"/>
              <a:t>lucocorticoids are steroid hormones, meaning they act through </a:t>
            </a:r>
            <a:r>
              <a:rPr lang="en-US" baseline="0" dirty="0" smtClean="0"/>
              <a:t>nuclear </a:t>
            </a:r>
            <a:r>
              <a:rPr lang="en-US" baseline="0" dirty="0" smtClean="0"/>
              <a:t>receptors which directly stimulate </a:t>
            </a:r>
            <a:r>
              <a:rPr lang="en-US" baseline="0" dirty="0" smtClean="0"/>
              <a:t>genes</a:t>
            </a:r>
            <a:r>
              <a:rPr lang="en-US" baseline="0" dirty="0" smtClean="0"/>
              <a:t>’ </a:t>
            </a:r>
            <a:r>
              <a:rPr lang="en-US" baseline="0" dirty="0" smtClean="0"/>
              <a:t>expression. Here are a few genes whose expression is upregulated by dexamethasone. </a:t>
            </a:r>
            <a:r>
              <a:rPr lang="en-US" baseline="0" dirty="0" smtClean="0"/>
              <a:t>NEXT</a:t>
            </a:r>
          </a:p>
          <a:p>
            <a:r>
              <a:rPr lang="en-US" dirty="0" smtClean="0"/>
              <a:t>MuRF1 is one of those two E3 ligases associated with muscle atrophy. Its promoter has</a:t>
            </a:r>
            <a:r>
              <a:rPr lang="en-US" baseline="0" dirty="0" smtClean="0"/>
              <a:t> a glucocorticoid response element. But the other atrogene</a:t>
            </a:r>
            <a:r>
              <a:rPr lang="en-US" dirty="0" smtClean="0"/>
              <a:t> doesn’t have a glucocorticoid</a:t>
            </a:r>
            <a:r>
              <a:rPr lang="en-US" baseline="0" dirty="0" smtClean="0"/>
              <a:t> response element.</a:t>
            </a:r>
            <a:r>
              <a:rPr lang="en-US" dirty="0" smtClean="0"/>
              <a:t> Instead,</a:t>
            </a:r>
            <a:r>
              <a:rPr lang="en-US" baseline="0" dirty="0" smtClean="0"/>
              <a:t> MAFbx and MuRF1 have Foxo response elements. </a:t>
            </a:r>
            <a:r>
              <a:rPr lang="en-US" baseline="0" dirty="0" smtClean="0"/>
              <a:t>NEXT</a:t>
            </a:r>
          </a:p>
          <a:p>
            <a:r>
              <a:rPr lang="en-US" baseline="0" dirty="0" smtClean="0"/>
              <a:t>Foxo transcription factors contain, in their promotor, glucocorticoid responsive </a:t>
            </a:r>
            <a:r>
              <a:rPr lang="en-US" baseline="0" dirty="0" smtClean="0"/>
              <a:t>elements. </a:t>
            </a:r>
            <a:r>
              <a:rPr lang="en-US" baseline="0" dirty="0" smtClean="0"/>
              <a:t>NEXT</a:t>
            </a:r>
          </a:p>
          <a:p>
            <a:r>
              <a:rPr lang="en-US" baseline="0" dirty="0" smtClean="0"/>
              <a:t>Glucocorticoids also directly stimulate expression of Klf15, a transcription factor which induces expression of Foxo and of atrogenes. NEXT</a:t>
            </a:r>
          </a:p>
          <a:p>
            <a:r>
              <a:rPr lang="en-US" baseline="0" dirty="0" smtClean="0"/>
              <a:t>As shown by Dr. Bhasin, glucocorticoids induce expression of myostatin, a negative regulator of muscle mass. NEXT</a:t>
            </a:r>
            <a:endParaRPr lang="en-US" baseline="0" dirty="0" smtClean="0"/>
          </a:p>
          <a:p>
            <a:r>
              <a:rPr lang="en-US" baseline="0" dirty="0" smtClean="0"/>
              <a:t>Finally, dexamethasone induces expression of a gene called 4E binding protein. The name explains </a:t>
            </a:r>
            <a:r>
              <a:rPr lang="en-US" baseline="0" dirty="0" smtClean="0"/>
              <a:t>the role</a:t>
            </a:r>
            <a:r>
              <a:rPr lang="en-US" baseline="0" dirty="0" smtClean="0"/>
              <a:t>. 4EBP binds and inactivates initiation factor 4E, which is required for initiating protein translation. Through expression of 4EBP, dexamethasone has a </a:t>
            </a:r>
            <a:r>
              <a:rPr lang="en-US" baseline="0" dirty="0" smtClean="0"/>
              <a:t>way to </a:t>
            </a:r>
            <a:r>
              <a:rPr lang="en-US" baseline="0" dirty="0" smtClean="0"/>
              <a:t>shut down protein synthesis. NEXT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11</a:t>
            </a:fld>
            <a:endParaRPr lang="en-US"/>
          </a:p>
        </p:txBody>
      </p:sp>
    </p:spTree>
    <p:extLst>
      <p:ext uri="{BB962C8B-B14F-4D97-AF65-F5344CB8AC3E}">
        <p14:creationId xmlns:p14="http://schemas.microsoft.com/office/powerpoint/2010/main" val="2714046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there are less direct ways for dexamethasone to impose its muscle loss program. Remember that glucocorticoids</a:t>
            </a:r>
            <a:r>
              <a:rPr lang="en-US" baseline="0" dirty="0" smtClean="0"/>
              <a:t> cause hyperglycemia. They also cause increase in insulin. And yet, dexamethasone reduces glucose uptake into muscle. That is unusual, because insulin is supposed to stimulate glucose uptake into muscle. Somehow, dexamethasone and insulin fight it out, and dexamethasone wins. NEXT</a:t>
            </a:r>
          </a:p>
          <a:p>
            <a:r>
              <a:rPr lang="en-US" baseline="0" dirty="0" smtClean="0"/>
              <a:t>This long pathway here shows what insulin does to normal muscle. Somewhere along this way, dexamethasone extinguishes insulin signals. NEXT</a:t>
            </a:r>
          </a:p>
          <a:p>
            <a:r>
              <a:rPr lang="en-US" baseline="0" dirty="0" smtClean="0"/>
              <a:t>Two main candidates are best studied. First, glucocorticoids </a:t>
            </a:r>
            <a:r>
              <a:rPr lang="en-US" baseline="0" dirty="0" smtClean="0"/>
              <a:t>repress </a:t>
            </a:r>
            <a:r>
              <a:rPr lang="en-US" baseline="0" dirty="0" smtClean="0"/>
              <a:t>expression of insulin receptor substrate, IRS, thus leaving the insulin receptor without its closest relay. NEXT</a:t>
            </a:r>
          </a:p>
          <a:p>
            <a:r>
              <a:rPr lang="en-US" baseline="0" dirty="0" smtClean="0"/>
              <a:t>Downstream</a:t>
            </a:r>
            <a:r>
              <a:rPr lang="en-US" baseline="0" dirty="0" smtClean="0"/>
              <a:t>, dexamethasone stimulates expression of p85 alpha, a subunit of PI3 kinase. This subunit is thought to prefer the cytosol, and therefore remove the whole of PI3 kinase from the </a:t>
            </a:r>
            <a:r>
              <a:rPr lang="en-US" baseline="0" dirty="0" smtClean="0"/>
              <a:t>membrane, where signaling is to be done. Others have shown </a:t>
            </a:r>
            <a:r>
              <a:rPr lang="en-US" baseline="0" dirty="0" smtClean="0"/>
              <a:t>that p85 is sequestered in the cytosol by the activated glucocorticoid </a:t>
            </a:r>
            <a:r>
              <a:rPr lang="en-US" baseline="0" dirty="0" smtClean="0"/>
              <a:t>receptor, a very interesting non-transcriptional effect.</a:t>
            </a:r>
            <a:endParaRPr lang="en-US" baseline="0" dirty="0" smtClean="0"/>
          </a:p>
          <a:p>
            <a:r>
              <a:rPr lang="en-US" baseline="0" dirty="0" smtClean="0"/>
              <a:t>So all in all, </a:t>
            </a:r>
            <a:r>
              <a:rPr lang="en-US" baseline="0" dirty="0" smtClean="0"/>
              <a:t>when we get to the kinase Akt</a:t>
            </a:r>
            <a:r>
              <a:rPr lang="en-US" baseline="0" dirty="0" smtClean="0"/>
              <a:t>, insulin </a:t>
            </a:r>
            <a:r>
              <a:rPr lang="en-US" baseline="0" dirty="0" smtClean="0"/>
              <a:t>signal is all but gone. </a:t>
            </a:r>
            <a:r>
              <a:rPr lang="en-US" baseline="0" dirty="0" smtClean="0"/>
              <a:t>How is that important? NEXT</a:t>
            </a:r>
          </a:p>
        </p:txBody>
      </p:sp>
      <p:sp>
        <p:nvSpPr>
          <p:cNvPr id="4" name="Slide Number Placeholder 3"/>
          <p:cNvSpPr>
            <a:spLocks noGrp="1"/>
          </p:cNvSpPr>
          <p:nvPr>
            <p:ph type="sldNum" sz="quarter" idx="10"/>
          </p:nvPr>
        </p:nvSpPr>
        <p:spPr/>
        <p:txBody>
          <a:bodyPr/>
          <a:lstStyle/>
          <a:p>
            <a:fld id="{CDEBFCCB-4480-4421-83B3-91705CD04180}" type="slidenum">
              <a:rPr lang="en-US" smtClean="0"/>
              <a:t>12</a:t>
            </a:fld>
            <a:endParaRPr lang="en-US"/>
          </a:p>
        </p:txBody>
      </p:sp>
    </p:spTree>
    <p:extLst>
      <p:ext uri="{BB962C8B-B14F-4D97-AF65-F5344CB8AC3E}">
        <p14:creationId xmlns:p14="http://schemas.microsoft.com/office/powerpoint/2010/main" val="3254792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Akt happens to neutralize some of</a:t>
            </a:r>
            <a:r>
              <a:rPr lang="en-US" baseline="0" dirty="0" smtClean="0"/>
              <a:t> our old acquaintances. </a:t>
            </a:r>
            <a:r>
              <a:rPr lang="en-US" dirty="0" smtClean="0"/>
              <a:t>Akt phosphorylates and inhibits</a:t>
            </a:r>
            <a:r>
              <a:rPr lang="en-US" baseline="0" dirty="0" smtClean="0"/>
              <a:t> the </a:t>
            </a:r>
            <a:r>
              <a:rPr lang="en-US" baseline="0" dirty="0" smtClean="0"/>
              <a:t>Foxo transcription factors</a:t>
            </a:r>
            <a:r>
              <a:rPr lang="en-US" baseline="0" dirty="0" smtClean="0"/>
              <a:t>. And indirectly, via mTOR, Akt phosphorylates and inhibits 4EBP. IF dexamethasone cuts down on Akt stimulus, that’s another way to facilitate the work of Foxo and 4EBP.</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13</a:t>
            </a:fld>
            <a:endParaRPr lang="en-US"/>
          </a:p>
        </p:txBody>
      </p:sp>
    </p:spTree>
    <p:extLst>
      <p:ext uri="{BB962C8B-B14F-4D97-AF65-F5344CB8AC3E}">
        <p14:creationId xmlns:p14="http://schemas.microsoft.com/office/powerpoint/2010/main" val="420252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it works in practice.</a:t>
            </a:r>
            <a:r>
              <a:rPr lang="en-US" baseline="0" dirty="0" smtClean="0"/>
              <a:t> Say you </a:t>
            </a:r>
            <a:r>
              <a:rPr lang="en-US" baseline="0" dirty="0" smtClean="0"/>
              <a:t>excise a muscle from a rat, and soak into in radioactively labeled amino </a:t>
            </a:r>
            <a:r>
              <a:rPr lang="en-US" baseline="0" dirty="0" smtClean="0"/>
              <a:t>acids. The amount of tracer incorporated into new protein will give you an </a:t>
            </a:r>
            <a:r>
              <a:rPr lang="en-US" baseline="0" dirty="0" err="1" smtClean="0"/>
              <a:t>estimateof</a:t>
            </a:r>
            <a:r>
              <a:rPr lang="en-US" baseline="0" dirty="0" smtClean="0"/>
              <a:t> </a:t>
            </a:r>
            <a:r>
              <a:rPr lang="en-US" baseline="0" dirty="0" smtClean="0"/>
              <a:t>protein synthesis rate. If the animal was injected with insulin </a:t>
            </a:r>
            <a:r>
              <a:rPr lang="en-US" baseline="0" dirty="0" smtClean="0"/>
              <a:t>90 </a:t>
            </a:r>
            <a:r>
              <a:rPr lang="en-US" baseline="0" dirty="0" smtClean="0"/>
              <a:t>seconds before excision, the rate of protein synthesis doubles. A similar anabolic effect is seen if the animal is injected with insulin-like growth factor, IGF-I. NEXT</a:t>
            </a:r>
          </a:p>
          <a:p>
            <a:r>
              <a:rPr lang="en-US" baseline="0" dirty="0" smtClean="0"/>
              <a:t>If the rat was treated with dexamethasone for a week, insulin is not as anabolic anymore. Protein synthesis still increases in response to insulin, but not </a:t>
            </a:r>
            <a:r>
              <a:rPr lang="en-US" baseline="0" dirty="0" smtClean="0"/>
              <a:t>really double. </a:t>
            </a:r>
            <a:r>
              <a:rPr lang="en-US" baseline="0" dirty="0" smtClean="0"/>
              <a:t>NEXT</a:t>
            </a:r>
          </a:p>
          <a:p>
            <a:r>
              <a:rPr lang="en-US" baseline="0" dirty="0" smtClean="0"/>
              <a:t>These data may be </a:t>
            </a:r>
            <a:r>
              <a:rPr lang="en-US" baseline="0" dirty="0" smtClean="0"/>
              <a:t>interpreted in a different way. We can instead look at dexamethasone effects. When no insulin was given, dexamethasone is repressing protein synthesis by 20%. NEXT</a:t>
            </a:r>
          </a:p>
          <a:p>
            <a:r>
              <a:rPr lang="en-US" baseline="0" dirty="0" smtClean="0"/>
              <a:t>But when insulin is also present, dexamethasone’s effect appears </a:t>
            </a:r>
            <a:r>
              <a:rPr lang="en-US" baseline="0" dirty="0" smtClean="0"/>
              <a:t>ampler, more </a:t>
            </a:r>
            <a:r>
              <a:rPr lang="en-US" baseline="0" dirty="0" smtClean="0"/>
              <a:t>like 40%. So depending on conditions, the effects of dexamethasone on insulin signals may be seen more easily. NEXT</a:t>
            </a:r>
          </a:p>
          <a:p>
            <a:r>
              <a:rPr lang="en-US" baseline="0" dirty="0" smtClean="0"/>
              <a:t>And this is an extreme </a:t>
            </a:r>
            <a:r>
              <a:rPr lang="en-US" baseline="0" dirty="0" smtClean="0"/>
              <a:t>example of the same problem. We are looking at phosphorylated, </a:t>
            </a:r>
            <a:r>
              <a:rPr lang="en-US" baseline="0" dirty="0" smtClean="0"/>
              <a:t>activated </a:t>
            </a:r>
            <a:r>
              <a:rPr lang="en-US" baseline="0" dirty="0" smtClean="0"/>
              <a:t>Akt. In </a:t>
            </a:r>
            <a:r>
              <a:rPr lang="en-US" baseline="0" dirty="0" smtClean="0"/>
              <a:t>basal </a:t>
            </a:r>
            <a:r>
              <a:rPr lang="en-US" baseline="0" dirty="0" smtClean="0"/>
              <a:t>conditions it appears flat, unchanged by dexamethasone. But it </a:t>
            </a:r>
            <a:r>
              <a:rPr lang="en-US" baseline="0" dirty="0" smtClean="0"/>
              <a:t>is well suppressed when animals were treated with insulin shortly before sacrifice. This has been an important issue for my study, and I </a:t>
            </a:r>
            <a:r>
              <a:rPr lang="en-US" baseline="0" dirty="0" err="1" smtClean="0"/>
              <a:t>thinl</a:t>
            </a:r>
            <a:r>
              <a:rPr lang="en-US" baseline="0" dirty="0" smtClean="0"/>
              <a:t> </a:t>
            </a:r>
            <a:r>
              <a:rPr lang="en-US" baseline="0" dirty="0" smtClean="0"/>
              <a:t>it’s worth pondering about it.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14</a:t>
            </a:fld>
            <a:endParaRPr lang="en-US"/>
          </a:p>
        </p:txBody>
      </p:sp>
    </p:spTree>
    <p:extLst>
      <p:ext uri="{BB962C8B-B14F-4D97-AF65-F5344CB8AC3E}">
        <p14:creationId xmlns:p14="http://schemas.microsoft.com/office/powerpoint/2010/main" val="1133869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is testosterone doing in all</a:t>
            </a:r>
            <a:r>
              <a:rPr lang="en-US" baseline="0" dirty="0" smtClean="0"/>
              <a:t> this? Very little has been garnered from those three studies on rats. (And remember one of them actually declared testosterone ineffective.)</a:t>
            </a:r>
          </a:p>
          <a:p>
            <a:r>
              <a:rPr lang="en-US" baseline="0" dirty="0" smtClean="0"/>
              <a:t>In a provocative way, the most recent of these </a:t>
            </a:r>
            <a:r>
              <a:rPr lang="en-US" baseline="0" dirty="0" smtClean="0"/>
              <a:t>studies, from Cardozo, </a:t>
            </a:r>
            <a:r>
              <a:rPr lang="en-US" baseline="0" dirty="0" smtClean="0"/>
              <a:t>ends with the results of a microarray.  Usually </a:t>
            </a:r>
            <a:r>
              <a:rPr lang="en-US" baseline="0" dirty="0" smtClean="0"/>
              <a:t>the microarray is in </a:t>
            </a:r>
            <a:r>
              <a:rPr lang="en-US" baseline="0" dirty="0" smtClean="0"/>
              <a:t>the beginning of the </a:t>
            </a:r>
            <a:r>
              <a:rPr lang="en-US" baseline="0" dirty="0" smtClean="0"/>
              <a:t>paper, </a:t>
            </a:r>
            <a:r>
              <a:rPr lang="en-US" baseline="0" dirty="0" smtClean="0"/>
              <a:t>followed by some confirmations of the findings in observational and interventional studies. Well, here we just had the microarray results.</a:t>
            </a:r>
          </a:p>
          <a:p>
            <a:r>
              <a:rPr lang="en-US" baseline="0" dirty="0" smtClean="0"/>
              <a:t>These are genes </a:t>
            </a:r>
            <a:r>
              <a:rPr lang="en-US" baseline="0" dirty="0" smtClean="0"/>
              <a:t>that were changed in one way by </a:t>
            </a:r>
            <a:r>
              <a:rPr lang="en-US" baseline="0" dirty="0" smtClean="0"/>
              <a:t>dexamethasone, </a:t>
            </a:r>
            <a:r>
              <a:rPr lang="en-US" baseline="0" dirty="0" smtClean="0"/>
              <a:t>and in the opposite way when testosterone was </a:t>
            </a:r>
            <a:r>
              <a:rPr lang="en-US" baseline="0" dirty="0" err="1" smtClean="0"/>
              <a:t>coadministered</a:t>
            </a:r>
            <a:r>
              <a:rPr lang="en-US" baseline="0" dirty="0" smtClean="0"/>
              <a:t>. Most of </a:t>
            </a:r>
            <a:r>
              <a:rPr lang="en-US" baseline="0" dirty="0" smtClean="0"/>
              <a:t>our old acquaintances are here: Foxo1, IRS1, p85 alpha, 4EBP. What is interesting is that not only </a:t>
            </a:r>
            <a:r>
              <a:rPr lang="en-US" baseline="0" dirty="0" err="1" smtClean="0"/>
              <a:t>Dexa</a:t>
            </a:r>
            <a:r>
              <a:rPr lang="en-US" baseline="0" dirty="0" smtClean="0"/>
              <a:t> had its usual effects on muscle, but testosterone seemed to repress each of these effects. So Cardozo came up with this model. NEXT</a:t>
            </a:r>
          </a:p>
          <a:p>
            <a:r>
              <a:rPr lang="en-US" baseline="0" dirty="0" smtClean="0"/>
              <a:t>It appears that testosterone must act on the glucocorticoid </a:t>
            </a:r>
            <a:r>
              <a:rPr lang="en-US" baseline="0" dirty="0" smtClean="0"/>
              <a:t>atrophy signal </a:t>
            </a:r>
            <a:r>
              <a:rPr lang="en-US" baseline="0" dirty="0" smtClean="0"/>
              <a:t>early on, at its </a:t>
            </a:r>
            <a:r>
              <a:rPr lang="en-US" baseline="0" dirty="0" smtClean="0"/>
              <a:t>root. But it is unclear what is at that root. Cardozo left an empty space. </a:t>
            </a:r>
            <a:r>
              <a:rPr lang="en-US" baseline="0" dirty="0" smtClean="0"/>
              <a:t>It is not the glucocorticoid receptor itself, because, as you will see, testosterone’s effect is limited to the muscle, and does not occur in adipose tissue. So who could be upstream of Foxo? One candidate is </a:t>
            </a:r>
            <a:r>
              <a:rPr lang="en-US" baseline="0" dirty="0" err="1" smtClean="0"/>
              <a:t>Akt</a:t>
            </a:r>
            <a:r>
              <a:rPr lang="en-US" baseline="0" dirty="0" smtClean="0"/>
              <a:t>, which, I said earlier, can neutralize Foxo. But testosterone does not act directly on </a:t>
            </a:r>
            <a:r>
              <a:rPr lang="en-US" baseline="0" dirty="0" err="1" smtClean="0"/>
              <a:t>Akt</a:t>
            </a:r>
            <a:r>
              <a:rPr lang="en-US" baseline="0" dirty="0" smtClean="0"/>
              <a:t>. PAUSE</a:t>
            </a:r>
          </a:p>
          <a:p>
            <a:r>
              <a:rPr lang="en-US" baseline="0" dirty="0" smtClean="0"/>
              <a:t>Who is </a:t>
            </a:r>
            <a:r>
              <a:rPr lang="en-US" baseline="0" dirty="0" smtClean="0"/>
              <a:t>further upstream </a:t>
            </a:r>
            <a:r>
              <a:rPr lang="en-US" baseline="0" dirty="0" smtClean="0"/>
              <a:t>of </a:t>
            </a:r>
            <a:r>
              <a:rPr lang="en-US" baseline="0" dirty="0" smtClean="0"/>
              <a:t>Akt? </a:t>
            </a:r>
            <a:r>
              <a:rPr lang="en-US" baseline="0" dirty="0" err="1" smtClean="0"/>
              <a:t>Akt</a:t>
            </a:r>
            <a:r>
              <a:rPr lang="en-US" baseline="0" dirty="0" smtClean="0"/>
              <a:t> is at the core of insulin and IGF-I signaling, and IGF-I is stimulated by testosterone. So here is my third hypothesis.</a:t>
            </a:r>
          </a:p>
        </p:txBody>
      </p:sp>
      <p:sp>
        <p:nvSpPr>
          <p:cNvPr id="4" name="Slide Number Placeholder 3"/>
          <p:cNvSpPr>
            <a:spLocks noGrp="1"/>
          </p:cNvSpPr>
          <p:nvPr>
            <p:ph type="sldNum" sz="quarter" idx="10"/>
          </p:nvPr>
        </p:nvSpPr>
        <p:spPr/>
        <p:txBody>
          <a:bodyPr/>
          <a:lstStyle/>
          <a:p>
            <a:fld id="{CDEBFCCB-4480-4421-83B3-91705CD04180}" type="slidenum">
              <a:rPr lang="en-US" smtClean="0"/>
              <a:t>15</a:t>
            </a:fld>
            <a:endParaRPr lang="en-US"/>
          </a:p>
        </p:txBody>
      </p:sp>
    </p:spTree>
    <p:extLst>
      <p:ext uri="{BB962C8B-B14F-4D97-AF65-F5344CB8AC3E}">
        <p14:creationId xmlns:p14="http://schemas.microsoft.com/office/powerpoint/2010/main" val="1070596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Testosterone’s </a:t>
            </a:r>
            <a:r>
              <a:rPr lang="en-US" dirty="0" err="1" smtClean="0"/>
              <a:t>myoprotective</a:t>
            </a:r>
            <a:r>
              <a:rPr lang="en-US" dirty="0" smtClean="0"/>
              <a:t> action relies on inhibition of Foxo facilitated by restoration of IGF-I.</a:t>
            </a:r>
          </a:p>
        </p:txBody>
      </p:sp>
      <p:sp>
        <p:nvSpPr>
          <p:cNvPr id="4" name="Slide Number Placeholder 3"/>
          <p:cNvSpPr>
            <a:spLocks noGrp="1"/>
          </p:cNvSpPr>
          <p:nvPr>
            <p:ph type="sldNum" sz="quarter" idx="10"/>
          </p:nvPr>
        </p:nvSpPr>
        <p:spPr/>
        <p:txBody>
          <a:bodyPr/>
          <a:lstStyle/>
          <a:p>
            <a:fld id="{CDEBFCCB-4480-4421-83B3-91705CD04180}" type="slidenum">
              <a:rPr lang="en-US" smtClean="0"/>
              <a:t>16</a:t>
            </a:fld>
            <a:endParaRPr lang="en-US"/>
          </a:p>
        </p:txBody>
      </p:sp>
    </p:spTree>
    <p:extLst>
      <p:ext uri="{BB962C8B-B14F-4D97-AF65-F5344CB8AC3E}">
        <p14:creationId xmlns:p14="http://schemas.microsoft.com/office/powerpoint/2010/main" val="736149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set to verify</a:t>
            </a:r>
            <a:r>
              <a:rPr lang="en-US" baseline="0" dirty="0" smtClean="0"/>
              <a:t> these hypotheses in a mouse model. I took young adult black mice and randomized them to vehicle, dexamethasone, or a combination of dexamethasone and testosterone. The doses of dexamethasone that worked on rats did not work on mice. The studies on mice either show no data about muscle mass, or even state vague things such as “mice received 3 milliliters of water with dexamethasone a day”. And there was no data on testosterone for mice to begin with. I settled on these doses based on the macroscopic effect. </a:t>
            </a:r>
            <a:r>
              <a:rPr lang="en-US" baseline="0" dirty="0" smtClean="0"/>
              <a:t> I injected the mice every day for 7 </a:t>
            </a:r>
            <a:r>
              <a:rPr lang="en-US" baseline="0" dirty="0" err="1" smtClean="0"/>
              <a:t>days.NEXT</a:t>
            </a:r>
            <a:endParaRPr lang="en-US" baseline="0" dirty="0" smtClean="0"/>
          </a:p>
          <a:p>
            <a:r>
              <a:rPr lang="en-US" baseline="0" dirty="0" smtClean="0"/>
              <a:t>I weighted them every day before the injection. NEXT</a:t>
            </a:r>
          </a:p>
          <a:p>
            <a:r>
              <a:rPr lang="en-US" baseline="0" dirty="0" smtClean="0"/>
              <a:t>With an NMR spectrometer, I measured their body composition at the beginning and the end of the week. NMR</a:t>
            </a:r>
          </a:p>
          <a:p>
            <a:r>
              <a:rPr lang="en-US" baseline="0" dirty="0" smtClean="0"/>
              <a:t>Twenty four hours after the last injection, I sacrificed them and collected a series of muscles. NEXT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17</a:t>
            </a:fld>
            <a:endParaRPr lang="en-US"/>
          </a:p>
        </p:txBody>
      </p:sp>
    </p:spTree>
    <p:extLst>
      <p:ext uri="{BB962C8B-B14F-4D97-AF65-F5344CB8AC3E}">
        <p14:creationId xmlns:p14="http://schemas.microsoft.com/office/powerpoint/2010/main" val="3759912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a word on the color convention. Black is for vehicle only, no steroid. Red is for dexamethasone-treated group. These are mice whose muscles sit at the red light, ok? And green is when the mice receive testosterone in addition to the </a:t>
            </a:r>
            <a:r>
              <a:rPr lang="en-US" baseline="0" dirty="0" smtClean="0"/>
              <a:t>dexamethasone.</a:t>
            </a:r>
          </a:p>
          <a:p>
            <a:r>
              <a:rPr lang="en-US" dirty="0" smtClean="0"/>
              <a:t>One </a:t>
            </a:r>
            <a:r>
              <a:rPr lang="en-US" dirty="0" smtClean="0"/>
              <a:t>thing that I saw from </a:t>
            </a:r>
            <a:r>
              <a:rPr lang="en-US" baseline="0" dirty="0" smtClean="0"/>
              <a:t>body weight was that the condition was progressive. As the time goes by, dexamethasone treated mice become lighter and lighter compared to the vehicle-treated controls. On the other hand, combination-treated mice get better and better compared to the dexamethasone-alone group.</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18</a:t>
            </a:fld>
            <a:endParaRPr lang="en-US"/>
          </a:p>
        </p:txBody>
      </p:sp>
    </p:spTree>
    <p:extLst>
      <p:ext uri="{BB962C8B-B14F-4D97-AF65-F5344CB8AC3E}">
        <p14:creationId xmlns:p14="http://schemas.microsoft.com/office/powerpoint/2010/main" val="1592424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a:t>
            </a:r>
            <a:r>
              <a:rPr lang="en-US" baseline="0" dirty="0" smtClean="0"/>
              <a:t> got worried that I might miss something important that trigger the whole condition, and is extinguished early on. So I ran the same kind of experiment, with other mice, which were treated with the steroids for shorter times. I got one set on mice treated one day, another treated for three days, and another treated for seven days. There are different mice treated at different times, different time of the year. As is, these are different </a:t>
            </a:r>
            <a:r>
              <a:rPr lang="en-US" baseline="0" dirty="0" smtClean="0"/>
              <a:t>experiments. It </a:t>
            </a:r>
            <a:r>
              <a:rPr lang="en-US" baseline="0" dirty="0" smtClean="0"/>
              <a:t>is informative when they agree, but you should not imagine a time course linking them.</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19</a:t>
            </a:fld>
            <a:endParaRPr lang="en-US"/>
          </a:p>
        </p:txBody>
      </p:sp>
    </p:spTree>
    <p:extLst>
      <p:ext uri="{BB962C8B-B14F-4D97-AF65-F5344CB8AC3E}">
        <p14:creationId xmlns:p14="http://schemas.microsoft.com/office/powerpoint/2010/main" val="1617335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Glucocorticoids</a:t>
            </a:r>
            <a:r>
              <a:rPr lang="en-US" sz="2000" baseline="0" dirty="0" smtClean="0"/>
              <a:t> are a class of steroid hormones. You may have heard of cortisol as a “stress hormones”, meaning they are increased in various stress conditions, such as heart failure. Their main effect is increased blood sugar, that is, hyperglycemia. Hence the name. NEXT.</a:t>
            </a:r>
          </a:p>
          <a:p>
            <a:r>
              <a:rPr lang="en-US" sz="2000" dirty="0" smtClean="0"/>
              <a:t>We learned a lot about what glucocorticoid effects from a condition called Cushing’s syndrome. Around</a:t>
            </a:r>
            <a:r>
              <a:rPr lang="en-US" sz="2000" baseline="0" dirty="0" smtClean="0"/>
              <a:t> the fifties, doctors understood that Cushing’s syndrome is caused by excess glucocorticoids secreted by an endocrine cancer. In addition to hyperglycemia, </a:t>
            </a:r>
            <a:r>
              <a:rPr lang="en-US" sz="2000" baseline="0" dirty="0" smtClean="0"/>
              <a:t>they found that excess glucocorticoids cause reduction in inflammation and immune </a:t>
            </a:r>
            <a:r>
              <a:rPr lang="en-US" sz="2000" baseline="0" dirty="0" err="1" smtClean="0"/>
              <a:t>supression</a:t>
            </a:r>
            <a:r>
              <a:rPr lang="en-US" sz="2000" baseline="0" dirty="0" smtClean="0"/>
              <a:t>. </a:t>
            </a:r>
            <a:r>
              <a:rPr lang="en-US" sz="2000" baseline="0" dirty="0" smtClean="0"/>
              <a:t>Once chemists learned how to purify glucocorticoids, physicians started using them for the treatment of immune exacerbations. First it was rheumatoid </a:t>
            </a:r>
            <a:r>
              <a:rPr lang="en-US" sz="2000" baseline="0" dirty="0" smtClean="0"/>
              <a:t>arthritis, but the glucocorticoids are now used from skin rashes to blood cancers</a:t>
            </a:r>
            <a:r>
              <a:rPr lang="en-US" sz="2000" baseline="0" dirty="0" smtClean="0"/>
              <a:t>. NEXT.</a:t>
            </a:r>
          </a:p>
          <a:p>
            <a:r>
              <a:rPr lang="en-US" sz="2000" baseline="0" dirty="0" smtClean="0"/>
              <a:t>One percent </a:t>
            </a:r>
            <a:r>
              <a:rPr lang="en-US" sz="2000" baseline="0" dirty="0" smtClean="0"/>
              <a:t>of people in </a:t>
            </a:r>
            <a:r>
              <a:rPr lang="en-US" sz="2000" baseline="0" dirty="0" smtClean="0"/>
              <a:t>the developed world receive </a:t>
            </a:r>
            <a:r>
              <a:rPr lang="en-US" sz="2000" baseline="0" dirty="0" smtClean="0"/>
              <a:t>some </a:t>
            </a:r>
            <a:r>
              <a:rPr lang="en-US" sz="2000" baseline="0" dirty="0" smtClean="0"/>
              <a:t>kind of </a:t>
            </a:r>
            <a:r>
              <a:rPr lang="en-US" sz="2000" baseline="0" dirty="0" smtClean="0"/>
              <a:t>glucocorticoid </a:t>
            </a:r>
            <a:r>
              <a:rPr lang="en-US" sz="2000" baseline="0" dirty="0" smtClean="0"/>
              <a:t>therapy in </a:t>
            </a:r>
            <a:r>
              <a:rPr lang="en-US" sz="2000" baseline="0" dirty="0" smtClean="0"/>
              <a:t>any given year. </a:t>
            </a:r>
            <a:r>
              <a:rPr lang="en-US" sz="2000" baseline="0" dirty="0" smtClean="0"/>
              <a:t>Each of us runs a much </a:t>
            </a:r>
            <a:r>
              <a:rPr lang="en-US" sz="2000" baseline="0" dirty="0" smtClean="0"/>
              <a:t>higher risk of glucocorticoid excess from </a:t>
            </a:r>
            <a:r>
              <a:rPr lang="en-US" sz="2000" baseline="0" dirty="0" smtClean="0"/>
              <a:t>pharmacy. </a:t>
            </a:r>
            <a:r>
              <a:rPr lang="en-US" sz="2000" baseline="0" dirty="0" smtClean="0"/>
              <a:t>And many of the glucocorticoid users complain of side effects. In time, increased </a:t>
            </a:r>
            <a:r>
              <a:rPr lang="en-US" sz="2000" baseline="0" dirty="0" err="1" smtClean="0"/>
              <a:t>glycemia</a:t>
            </a:r>
            <a:r>
              <a:rPr lang="en-US" sz="2000" baseline="0" dirty="0" smtClean="0"/>
              <a:t> causes insulin resistance. Excess glucocorticoids also cause loss of bone – osteopenia – and loss of muscle. NEXT</a:t>
            </a:r>
          </a:p>
          <a:p>
            <a:r>
              <a:rPr lang="en-US" sz="2000" baseline="0" dirty="0" smtClean="0"/>
              <a:t>One side effect we won’t talk about today is edema, meaning increased water retention in peripheral tissue. Less specific glucocorticoids can cause that too. But I will be focusing on the more specific glucocorticoids. The best example of specific glucocorticoid is dexamethasone, which is a synthetic glucocorticoid, modified by fluoridation to be more potent and more specific. NEXT</a:t>
            </a:r>
          </a:p>
        </p:txBody>
      </p:sp>
      <p:sp>
        <p:nvSpPr>
          <p:cNvPr id="4" name="Slide Number Placeholder 3"/>
          <p:cNvSpPr>
            <a:spLocks noGrp="1"/>
          </p:cNvSpPr>
          <p:nvPr>
            <p:ph type="sldNum" sz="quarter" idx="10"/>
          </p:nvPr>
        </p:nvSpPr>
        <p:spPr/>
        <p:txBody>
          <a:bodyPr/>
          <a:lstStyle/>
          <a:p>
            <a:fld id="{CDEBFCCB-4480-4421-83B3-91705CD04180}" type="slidenum">
              <a:rPr lang="en-US" smtClean="0"/>
              <a:t>2</a:t>
            </a:fld>
            <a:endParaRPr lang="en-US"/>
          </a:p>
        </p:txBody>
      </p:sp>
    </p:spTree>
    <p:extLst>
      <p:ext uri="{BB962C8B-B14F-4D97-AF65-F5344CB8AC3E}">
        <p14:creationId xmlns:p14="http://schemas.microsoft.com/office/powerpoint/2010/main" val="2939222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body weight alone, there isn’t much</a:t>
            </a:r>
            <a:r>
              <a:rPr lang="en-US" baseline="0" dirty="0" smtClean="0"/>
              <a:t> to see. Remember that cows lose muscle and gain fat when treated with </a:t>
            </a:r>
            <a:r>
              <a:rPr lang="en-US" baseline="0" dirty="0" smtClean="0"/>
              <a:t>dexamethasone? It’s similar here. Only in seven-day </a:t>
            </a:r>
            <a:r>
              <a:rPr lang="en-US" baseline="0" dirty="0" smtClean="0"/>
              <a:t>treated </a:t>
            </a:r>
            <a:r>
              <a:rPr lang="en-US" baseline="0" dirty="0" smtClean="0"/>
              <a:t>mice, dexamethasone causes obvious loss of body weight in comparison to vehicle treated mice. This loss is rescued </a:t>
            </a:r>
            <a:r>
              <a:rPr lang="en-US" baseline="0" dirty="0" smtClean="0"/>
              <a:t>by testosterone </a:t>
            </a:r>
            <a:r>
              <a:rPr lang="en-US" baseline="0" dirty="0" err="1" smtClean="0"/>
              <a:t>coadministration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20</a:t>
            </a:fld>
            <a:endParaRPr lang="en-US"/>
          </a:p>
        </p:txBody>
      </p:sp>
    </p:spTree>
    <p:extLst>
      <p:ext uri="{BB962C8B-B14F-4D97-AF65-F5344CB8AC3E}">
        <p14:creationId xmlns:p14="http://schemas.microsoft.com/office/powerpoint/2010/main" val="2091010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look at fat mas</a:t>
            </a:r>
            <a:r>
              <a:rPr lang="en-US" baseline="0" dirty="0" smtClean="0"/>
              <a:t> alone, mice appear to grow even with vehicle, because that is what I inject them with – corn oil. However, mice that receive dexamethasone gain even more </a:t>
            </a:r>
            <a:r>
              <a:rPr lang="en-US" baseline="0" dirty="0" smtClean="0"/>
              <a:t>fat. </a:t>
            </a:r>
            <a:r>
              <a:rPr lang="en-US" baseline="0" dirty="0" smtClean="0"/>
              <a:t>Adding testosterone to dexamethasone does not bring them down to basal levels. NEXT</a:t>
            </a:r>
          </a:p>
          <a:p>
            <a:r>
              <a:rPr lang="en-US" baseline="0" dirty="0" smtClean="0"/>
              <a:t>Dexamethasone causes a progressive loss in lean body mass. With shorter treatments it is not as obvious, but in the seven day treatment, you can see the protective effect of testosterone.</a:t>
            </a:r>
          </a:p>
        </p:txBody>
      </p:sp>
      <p:sp>
        <p:nvSpPr>
          <p:cNvPr id="4" name="Slide Number Placeholder 3"/>
          <p:cNvSpPr>
            <a:spLocks noGrp="1"/>
          </p:cNvSpPr>
          <p:nvPr>
            <p:ph type="sldNum" sz="quarter" idx="10"/>
          </p:nvPr>
        </p:nvSpPr>
        <p:spPr/>
        <p:txBody>
          <a:bodyPr/>
          <a:lstStyle/>
          <a:p>
            <a:fld id="{CDEBFCCB-4480-4421-83B3-91705CD04180}" type="slidenum">
              <a:rPr lang="en-US" smtClean="0"/>
              <a:t>21</a:t>
            </a:fld>
            <a:endParaRPr lang="en-US"/>
          </a:p>
        </p:txBody>
      </p:sp>
    </p:spTree>
    <p:extLst>
      <p:ext uri="{BB962C8B-B14F-4D97-AF65-F5344CB8AC3E}">
        <p14:creationId xmlns:p14="http://schemas.microsoft.com/office/powerpoint/2010/main" val="3411670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look at individual muscles,</a:t>
            </a:r>
            <a:r>
              <a:rPr lang="en-US" baseline="0" dirty="0" smtClean="0"/>
              <a:t> you see a similar trend. It is more obvious at day 7 that dexamethasone causes loss of muscle mass, but testosterone addition restores at least half of the loss. If you look at regular muscles, the effect of dexamethasone becomes apparent even at day three, while testosterone seems to take its time. In fact, if you look at that perineal muscle, </a:t>
            </a:r>
            <a:r>
              <a:rPr lang="en-US" baseline="0" dirty="0" err="1" smtClean="0"/>
              <a:t>levator</a:t>
            </a:r>
            <a:r>
              <a:rPr lang="en-US" baseline="0" dirty="0" smtClean="0"/>
              <a:t> </a:t>
            </a:r>
            <a:r>
              <a:rPr lang="en-US" baseline="0" dirty="0" err="1" smtClean="0"/>
              <a:t>ani</a:t>
            </a:r>
            <a:r>
              <a:rPr lang="en-US" baseline="0" dirty="0" smtClean="0"/>
              <a:t>, which is very sensitive to testosterone, you see that testosterone is also active in the three-day treated mice.</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22</a:t>
            </a:fld>
            <a:endParaRPr lang="en-US"/>
          </a:p>
        </p:txBody>
      </p:sp>
    </p:spTree>
    <p:extLst>
      <p:ext uri="{BB962C8B-B14F-4D97-AF65-F5344CB8AC3E}">
        <p14:creationId xmlns:p14="http://schemas.microsoft.com/office/powerpoint/2010/main" val="874473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conclusion, testosterone reduces dexamethasone-induced reduction in mouse muscle mass. The loss of muscle is progressive, but</a:t>
            </a:r>
            <a:r>
              <a:rPr lang="en-US" baseline="0" dirty="0" smtClean="0"/>
              <a:t> so is the benefit of testosterone co-administration.</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23</a:t>
            </a:fld>
            <a:endParaRPr lang="en-US"/>
          </a:p>
        </p:txBody>
      </p:sp>
    </p:spTree>
    <p:extLst>
      <p:ext uri="{BB962C8B-B14F-4D97-AF65-F5344CB8AC3E}">
        <p14:creationId xmlns:p14="http://schemas.microsoft.com/office/powerpoint/2010/main" val="2114289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then set </a:t>
            </a:r>
            <a:r>
              <a:rPr lang="en-US" dirty="0" smtClean="0"/>
              <a:t>out to find how could </a:t>
            </a:r>
            <a:r>
              <a:rPr lang="en-US" dirty="0" smtClean="0"/>
              <a:t>muscle protection occur</a:t>
            </a:r>
            <a:r>
              <a:rPr lang="en-US" dirty="0" smtClean="0"/>
              <a:t>. I hypothesized</a:t>
            </a:r>
            <a:r>
              <a:rPr lang="en-US" baseline="0" dirty="0" smtClean="0"/>
              <a:t> an anti-catabolic action for testosterone, but there are three proteolytic pathways, each supported indirectly by Cardozo’s microarray data in rats. My first option was the proteasome ubiquitin system, so I looked at that.</a:t>
            </a:r>
          </a:p>
          <a:p>
            <a:r>
              <a:rPr lang="en-US" baseline="0" dirty="0" smtClean="0"/>
              <a:t>MuRF1 was upregulated in multiple muscle groups, at almost every time I looked at, by dexamethasone. This confirmed what we knew from knockout studies, which indicate a crucial role for MuRF1 in dexamethasone-induced atrophy. What was interesting is that, especially in the 3- and 7- day group, testosterone co-administration suppressed MuRF1.</a:t>
            </a:r>
          </a:p>
          <a:p>
            <a:r>
              <a:rPr lang="en-US" baseline="0" dirty="0" smtClean="0"/>
              <a:t>A similar pattern was seen with </a:t>
            </a:r>
            <a:r>
              <a:rPr lang="en-US" baseline="0" dirty="0" err="1" smtClean="0"/>
              <a:t>MAFbx</a:t>
            </a:r>
            <a:r>
              <a:rPr lang="en-US" baseline="0" dirty="0" smtClean="0"/>
              <a:t>. Dexamethasone induced it, and testosterone suppressed it.  </a:t>
            </a:r>
            <a:r>
              <a:rPr lang="en-US" baseline="0" dirty="0" smtClean="0"/>
              <a:t>But dexamethasone’s </a:t>
            </a:r>
            <a:r>
              <a:rPr lang="en-US" baseline="0" dirty="0" smtClean="0"/>
              <a:t>effect was not as ample (see day 3 gastrocnemius</a:t>
            </a:r>
            <a:r>
              <a:rPr lang="en-US" baseline="0" dirty="0" smtClean="0"/>
              <a:t>). </a:t>
            </a:r>
            <a:r>
              <a:rPr lang="en-US" baseline="0" dirty="0" smtClean="0"/>
              <a:t>With less to repress, </a:t>
            </a:r>
            <a:r>
              <a:rPr lang="en-US" baseline="0" dirty="0" err="1" smtClean="0"/>
              <a:t>testosterones’s</a:t>
            </a:r>
            <a:r>
              <a:rPr lang="en-US" baseline="0" dirty="0" smtClean="0"/>
              <a:t> action on </a:t>
            </a:r>
            <a:r>
              <a:rPr lang="en-US" baseline="0" dirty="0" err="1" smtClean="0"/>
              <a:t>MAFbx</a:t>
            </a:r>
            <a:r>
              <a:rPr lang="en-US" baseline="0" dirty="0" smtClean="0"/>
              <a:t> was also less ample.</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24</a:t>
            </a:fld>
            <a:endParaRPr lang="en-US"/>
          </a:p>
        </p:txBody>
      </p:sp>
    </p:spTree>
    <p:extLst>
      <p:ext uri="{BB962C8B-B14F-4D97-AF65-F5344CB8AC3E}">
        <p14:creationId xmlns:p14="http://schemas.microsoft.com/office/powerpoint/2010/main" val="2221439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 measured proteasome</a:t>
            </a:r>
            <a:r>
              <a:rPr lang="en-US" baseline="0" dirty="0" smtClean="0"/>
              <a:t> catalytic activity, I found at day 3 a pattern that correlates with the phenotype, with dexamethasone stimulating proteasome activation, and testosterone repressing it toward basal levels. NEXT</a:t>
            </a:r>
          </a:p>
          <a:p>
            <a:r>
              <a:rPr lang="en-US" baseline="0" dirty="0" smtClean="0"/>
              <a:t>I saw in a paper that, in atrophying muscle, myosin may appear as a ladder on immunoblot, indicating multiple ubiquitination states. I could not observe something like that, which probably explains why the finding was limited to one paper.</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25</a:t>
            </a:fld>
            <a:endParaRPr lang="en-US"/>
          </a:p>
        </p:txBody>
      </p:sp>
    </p:spTree>
    <p:extLst>
      <p:ext uri="{BB962C8B-B14F-4D97-AF65-F5344CB8AC3E}">
        <p14:creationId xmlns:p14="http://schemas.microsoft.com/office/powerpoint/2010/main" val="2397751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then analyzed</a:t>
            </a:r>
            <a:r>
              <a:rPr lang="en-US" baseline="0" dirty="0" smtClean="0"/>
              <a:t> the autophagy pathway. In the world of dexamethasone studies there are two camps, those who see evidence of increased autophagy after dexamethasone treatment and those who don’t. OK, there is a third camps, those who switch camps. It’s not clear who is wrong, because there are no ideal ways of measuring autophagy.</a:t>
            </a:r>
          </a:p>
          <a:p>
            <a:r>
              <a:rPr lang="en-US" baseline="0" dirty="0" smtClean="0"/>
              <a:t>I started by looking at some autophagy-related genes. When I looked at </a:t>
            </a:r>
            <a:r>
              <a:rPr lang="en-US" baseline="0" dirty="0" err="1" smtClean="0"/>
              <a:t>beclin</a:t>
            </a:r>
            <a:r>
              <a:rPr lang="en-US" baseline="0" dirty="0" smtClean="0"/>
              <a:t>, a gene essential for the formation of the </a:t>
            </a:r>
            <a:r>
              <a:rPr lang="en-US" baseline="0" dirty="0" err="1" smtClean="0"/>
              <a:t>autophagosome</a:t>
            </a:r>
            <a:r>
              <a:rPr lang="en-US" baseline="0" dirty="0" smtClean="0"/>
              <a:t>, I kept seeing that dexamethasone inhibited it at each time point. I looked at </a:t>
            </a:r>
            <a:r>
              <a:rPr lang="en-US" baseline="0" dirty="0" err="1" smtClean="0"/>
              <a:t>cathepsin</a:t>
            </a:r>
            <a:r>
              <a:rPr lang="en-US" baseline="0" dirty="0" smtClean="0"/>
              <a:t> L, the most important protease of the </a:t>
            </a:r>
            <a:r>
              <a:rPr lang="en-US" baseline="0" dirty="0" err="1" smtClean="0"/>
              <a:t>autophagosome</a:t>
            </a:r>
            <a:r>
              <a:rPr lang="en-US" baseline="0" dirty="0" smtClean="0"/>
              <a:t>-lysosome system, and dexamethasone did not amplify its expression either. I then looked at LC3, another </a:t>
            </a:r>
            <a:r>
              <a:rPr lang="en-US" baseline="0" dirty="0" err="1" smtClean="0"/>
              <a:t>autophagosome</a:t>
            </a:r>
            <a:r>
              <a:rPr lang="en-US" baseline="0" dirty="0" smtClean="0"/>
              <a:t> associated gene, and found the same lack of amplification.</a:t>
            </a:r>
          </a:p>
        </p:txBody>
      </p:sp>
      <p:sp>
        <p:nvSpPr>
          <p:cNvPr id="4" name="Slide Number Placeholder 3"/>
          <p:cNvSpPr>
            <a:spLocks noGrp="1"/>
          </p:cNvSpPr>
          <p:nvPr>
            <p:ph type="sldNum" sz="quarter" idx="10"/>
          </p:nvPr>
        </p:nvSpPr>
        <p:spPr/>
        <p:txBody>
          <a:bodyPr/>
          <a:lstStyle/>
          <a:p>
            <a:fld id="{CDEBFCCB-4480-4421-83B3-91705CD04180}" type="slidenum">
              <a:rPr lang="en-US" smtClean="0"/>
              <a:t>26</a:t>
            </a:fld>
            <a:endParaRPr lang="en-US"/>
          </a:p>
        </p:txBody>
      </p:sp>
    </p:spTree>
    <p:extLst>
      <p:ext uri="{BB962C8B-B14F-4D97-AF65-F5344CB8AC3E}">
        <p14:creationId xmlns:p14="http://schemas.microsoft.com/office/powerpoint/2010/main" val="1357601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also</a:t>
            </a:r>
            <a:r>
              <a:rPr lang="en-US" baseline="0" dirty="0" smtClean="0"/>
              <a:t> </a:t>
            </a:r>
            <a:r>
              <a:rPr lang="en-US" dirty="0" smtClean="0"/>
              <a:t>measured </a:t>
            </a:r>
            <a:r>
              <a:rPr lang="en-US" dirty="0" err="1" smtClean="0"/>
              <a:t>cathepsin</a:t>
            </a:r>
            <a:r>
              <a:rPr lang="en-US" dirty="0" smtClean="0"/>
              <a:t> L enzymatic activity.</a:t>
            </a:r>
            <a:r>
              <a:rPr lang="en-US" baseline="0" dirty="0" smtClean="0"/>
              <a:t> It was similar to the gene expression pattern in that dexamethasone did not appear to stimulate it. In fact, more often, dexamethasone reduced </a:t>
            </a:r>
            <a:r>
              <a:rPr lang="en-US" baseline="0" dirty="0" err="1" smtClean="0"/>
              <a:t>cathepsin</a:t>
            </a:r>
            <a:r>
              <a:rPr lang="en-US" baseline="0" dirty="0" smtClean="0"/>
              <a:t> L enzymatic activity in a statistically significant manner, and testosterone restored it towards basal levels.</a:t>
            </a:r>
          </a:p>
        </p:txBody>
      </p:sp>
      <p:sp>
        <p:nvSpPr>
          <p:cNvPr id="4" name="Slide Number Placeholder 3"/>
          <p:cNvSpPr>
            <a:spLocks noGrp="1"/>
          </p:cNvSpPr>
          <p:nvPr>
            <p:ph type="sldNum" sz="quarter" idx="10"/>
          </p:nvPr>
        </p:nvSpPr>
        <p:spPr/>
        <p:txBody>
          <a:bodyPr/>
          <a:lstStyle/>
          <a:p>
            <a:fld id="{CDEBFCCB-4480-4421-83B3-91705CD04180}" type="slidenum">
              <a:rPr lang="en-US" smtClean="0"/>
              <a:t>27</a:t>
            </a:fld>
            <a:endParaRPr lang="en-US"/>
          </a:p>
        </p:txBody>
      </p:sp>
    </p:spTree>
    <p:extLst>
      <p:ext uri="{BB962C8B-B14F-4D97-AF65-F5344CB8AC3E}">
        <p14:creationId xmlns:p14="http://schemas.microsoft.com/office/powerpoint/2010/main" val="9516043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also</a:t>
            </a:r>
            <a:r>
              <a:rPr lang="en-US" baseline="0" dirty="0" smtClean="0"/>
              <a:t> looked at LC3 in terms of protein levels. It has been quite hard to see the fast migrating, lipidated form, which is associated with </a:t>
            </a:r>
            <a:r>
              <a:rPr lang="en-US" baseline="0" dirty="0" err="1" smtClean="0"/>
              <a:t>autophagosomes</a:t>
            </a:r>
            <a:r>
              <a:rPr lang="en-US" baseline="0" dirty="0" smtClean="0"/>
              <a:t>, despite being able to see its slow migrating counterpart. And when I saw the fast-migrating LC3, I have noticed this ambiguous pattern. With dexamethasone, there is increase in lipidated LC3, if you normalize it to some unrelated, housekeeping protein, such as GAPDH. And testosterone co-administration suppresses it back. So now I became sympathetic to </a:t>
            </a:r>
            <a:r>
              <a:rPr lang="en-US" baseline="0" dirty="0" smtClean="0"/>
              <a:t>the camp who </a:t>
            </a:r>
            <a:r>
              <a:rPr lang="en-US" baseline="0" dirty="0" smtClean="0"/>
              <a:t>claim glucocorticoids stimulate </a:t>
            </a:r>
            <a:r>
              <a:rPr lang="en-US" baseline="0" dirty="0" err="1" smtClean="0"/>
              <a:t>autophagy.NEXT</a:t>
            </a:r>
            <a:endParaRPr lang="en-US" baseline="0" dirty="0" smtClean="0"/>
          </a:p>
          <a:p>
            <a:r>
              <a:rPr lang="en-US" baseline="0" dirty="0" smtClean="0"/>
              <a:t>But </a:t>
            </a:r>
            <a:r>
              <a:rPr lang="en-US" baseline="0" dirty="0" smtClean="0"/>
              <a:t>when I normalized lipidated LC3 to its precursor, the effect went away. PAUSE</a:t>
            </a:r>
          </a:p>
          <a:p>
            <a:r>
              <a:rPr lang="en-US" baseline="0" dirty="0" smtClean="0"/>
              <a:t>I think this is an extreme example of why some claim autophagy is stimulated by Dexa, and others think it is not. But in the context of the other data, I would find it very hard to see upregulation of autophagy here.</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28</a:t>
            </a:fld>
            <a:endParaRPr lang="en-US"/>
          </a:p>
        </p:txBody>
      </p:sp>
    </p:spTree>
    <p:extLst>
      <p:ext uri="{BB962C8B-B14F-4D97-AF65-F5344CB8AC3E}">
        <p14:creationId xmlns:p14="http://schemas.microsoft.com/office/powerpoint/2010/main" val="39817533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Calcium</a:t>
            </a:r>
            <a:r>
              <a:rPr lang="en-US" baseline="0" dirty="0" smtClean="0"/>
              <a:t> </a:t>
            </a:r>
            <a:r>
              <a:rPr lang="en-US" baseline="0" dirty="0" err="1" smtClean="0"/>
              <a:t>chelators</a:t>
            </a:r>
            <a:r>
              <a:rPr lang="en-US" baseline="0" dirty="0" smtClean="0"/>
              <a:t> </a:t>
            </a:r>
            <a:r>
              <a:rPr lang="en-US" baseline="0" dirty="0" smtClean="0"/>
              <a:t>also slows down proteolysis in muscle. </a:t>
            </a:r>
            <a:r>
              <a:rPr lang="en-US" baseline="0" dirty="0" smtClean="0"/>
              <a:t>So some groups got interested in these soluble calcium-dependent proteases called calpains. Turns </a:t>
            </a:r>
            <a:r>
              <a:rPr lang="en-US" baseline="0" dirty="0" smtClean="0"/>
              <a:t>out that meat scientists are very interested in calpains, </a:t>
            </a:r>
            <a:r>
              <a:rPr lang="en-US" baseline="0" dirty="0" smtClean="0"/>
              <a:t>because they make </a:t>
            </a:r>
            <a:r>
              <a:rPr lang="en-US" baseline="0" dirty="0" smtClean="0"/>
              <a:t>meat tender. Cardozo’s </a:t>
            </a:r>
            <a:r>
              <a:rPr lang="en-US" baseline="0" dirty="0" smtClean="0"/>
              <a:t>microarray said </a:t>
            </a:r>
            <a:r>
              <a:rPr lang="en-US" baseline="0" dirty="0" smtClean="0"/>
              <a:t>that testosterone represses an upregulation of calpain expression, so I thought it should be investigated. </a:t>
            </a:r>
            <a:r>
              <a:rPr lang="en-US" baseline="0" dirty="0" smtClean="0"/>
              <a:t>I did not see any change </a:t>
            </a:r>
            <a:r>
              <a:rPr lang="en-US" baseline="0" dirty="0" smtClean="0"/>
              <a:t>in protein levels of calpain ONE (also known as mu calpain), nor in its natural inhibitor calpastatin. </a:t>
            </a:r>
            <a:r>
              <a:rPr lang="en-US" baseline="0" dirty="0" smtClean="0"/>
              <a:t>When I measured calpain enzymatic activity, I didn’t see much protection from testosterone in this sector either.</a:t>
            </a:r>
            <a:endParaRPr lang="en-US" baseline="0" dirty="0" smtClean="0"/>
          </a:p>
          <a:p>
            <a:r>
              <a:rPr lang="en-US" baseline="0" dirty="0" smtClean="0"/>
              <a:t>So overall, among proteolytic systems, it appears that only proteasome-ubiquitin correlates with and may explain the phenotype.</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29</a:t>
            </a:fld>
            <a:endParaRPr lang="en-US"/>
          </a:p>
        </p:txBody>
      </p:sp>
    </p:spTree>
    <p:extLst>
      <p:ext uri="{BB962C8B-B14F-4D97-AF65-F5344CB8AC3E}">
        <p14:creationId xmlns:p14="http://schemas.microsoft.com/office/powerpoint/2010/main" val="1560919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Glucocorticoid</a:t>
            </a:r>
            <a:r>
              <a:rPr lang="en-US" sz="2000" baseline="0" dirty="0" smtClean="0"/>
              <a:t> </a:t>
            </a:r>
            <a:r>
              <a:rPr lang="en-US" sz="2000" baseline="0" dirty="0" smtClean="0"/>
              <a:t>myopathy is the loss of muscle seen with excess glucocorticoids, be they from pharmacy or from </a:t>
            </a:r>
            <a:r>
              <a:rPr lang="en-US" sz="2000" baseline="0" dirty="0" err="1" smtClean="0"/>
              <a:t>oversecreting</a:t>
            </a:r>
            <a:r>
              <a:rPr lang="en-US" sz="2000" baseline="0" dirty="0" smtClean="0"/>
              <a:t> cancers. In surveys, more than half of patients with hypercortisolism of either cause complain of muscle weakness. Textbooks describe it as proximal, meaning that complaints are more often about the thighs than the toes. NEXT</a:t>
            </a:r>
          </a:p>
          <a:p>
            <a:r>
              <a:rPr lang="en-US" sz="2000" baseline="0" dirty="0" smtClean="0"/>
              <a:t>The </a:t>
            </a:r>
            <a:r>
              <a:rPr lang="en-US" sz="2000" baseline="0" dirty="0" smtClean="0"/>
              <a:t>weakness patients complain about is </a:t>
            </a:r>
            <a:r>
              <a:rPr lang="en-US" sz="2000" baseline="0" dirty="0" smtClean="0"/>
              <a:t>an objective, measurable </a:t>
            </a:r>
            <a:r>
              <a:rPr lang="en-US" sz="2000" baseline="0" dirty="0" smtClean="0"/>
              <a:t>loss of force. With modern imaging techniques, such as MRI, we </a:t>
            </a:r>
            <a:r>
              <a:rPr lang="en-US" sz="2000" baseline="0" dirty="0" smtClean="0"/>
              <a:t>can tell that </a:t>
            </a:r>
            <a:r>
              <a:rPr lang="en-US" sz="2000" baseline="0" dirty="0" smtClean="0"/>
              <a:t>excess glucocorticoids </a:t>
            </a:r>
            <a:r>
              <a:rPr lang="en-US" sz="2000" baseline="0" dirty="0" smtClean="0"/>
              <a:t>also make </a:t>
            </a:r>
            <a:r>
              <a:rPr lang="en-US" sz="2000" baseline="0" dirty="0" smtClean="0"/>
              <a:t>muscles visibly smaller. NEXT</a:t>
            </a:r>
          </a:p>
          <a:p>
            <a:r>
              <a:rPr lang="en-US" sz="2000" baseline="0" dirty="0" err="1" smtClean="0"/>
              <a:t>Electromyographic</a:t>
            </a:r>
            <a:r>
              <a:rPr lang="en-US" sz="2000" baseline="0" dirty="0" smtClean="0"/>
              <a:t> studies indicate that excess glucocorticoids </a:t>
            </a:r>
            <a:r>
              <a:rPr lang="en-US" sz="2000" baseline="0" dirty="0" smtClean="0"/>
              <a:t>impact </a:t>
            </a:r>
            <a:r>
              <a:rPr lang="en-US" sz="2000" baseline="0" dirty="0" smtClean="0"/>
              <a:t>on the myofibers, that is, the long, </a:t>
            </a:r>
            <a:r>
              <a:rPr lang="en-US" sz="2000" baseline="0" dirty="0" smtClean="0"/>
              <a:t>multinucleate, </a:t>
            </a:r>
            <a:r>
              <a:rPr lang="en-US" sz="2000" baseline="0" dirty="0" smtClean="0"/>
              <a:t>contractile cells of the muscle. This is important, because it shows this is not a condition of the neuron, of the vessel, or of the tendon.  That is why it is called myopathy and not neuropathy. NEXT</a:t>
            </a:r>
          </a:p>
          <a:p>
            <a:r>
              <a:rPr lang="en-US" sz="2000" baseline="0" dirty="0" smtClean="0"/>
              <a:t>Because it is a myofiber condition, it should </a:t>
            </a:r>
            <a:r>
              <a:rPr lang="en-US" sz="2000" baseline="0" dirty="0" smtClean="0"/>
              <a:t>be easy to model in a dish. </a:t>
            </a:r>
            <a:r>
              <a:rPr lang="en-US" sz="2000" baseline="0" dirty="0" smtClean="0"/>
              <a:t>Just </a:t>
            </a:r>
            <a:r>
              <a:rPr lang="en-US" sz="2000" baseline="0" dirty="0" smtClean="0"/>
              <a:t>pluck some myofibers from a living being, put them in a cell culture dish, add dexamethasone, and see what happens. NEXT</a:t>
            </a:r>
          </a:p>
          <a:p>
            <a:r>
              <a:rPr lang="en-US" sz="2000" baseline="0" dirty="0" smtClean="0"/>
              <a:t>Human studies show that people with excess glucocorticoids have increased urinary nitrogen. </a:t>
            </a:r>
            <a:r>
              <a:rPr lang="en-US" sz="2000" baseline="0" dirty="0" smtClean="0"/>
              <a:t>Nitrogen is </a:t>
            </a:r>
            <a:r>
              <a:rPr lang="en-US" sz="2000" baseline="0" dirty="0" smtClean="0"/>
              <a:t>stored in the body in proteins, so </a:t>
            </a:r>
            <a:r>
              <a:rPr lang="en-US" sz="2000" baseline="0" dirty="0" smtClean="0"/>
              <a:t>excess </a:t>
            </a:r>
            <a:r>
              <a:rPr lang="en-US" sz="2000" baseline="0" dirty="0" smtClean="0"/>
              <a:t>glucocorticoids </a:t>
            </a:r>
            <a:r>
              <a:rPr lang="en-US" sz="2000" baseline="0" dirty="0" smtClean="0"/>
              <a:t>must be activating protein degradation. </a:t>
            </a:r>
            <a:r>
              <a:rPr lang="en-US" sz="2000" baseline="0" dirty="0" smtClean="0"/>
              <a:t>In fact, it’s not any protein that is degraded. Urine </a:t>
            </a:r>
            <a:r>
              <a:rPr lang="en-US" sz="2000" baseline="0" dirty="0" smtClean="0"/>
              <a:t>from these </a:t>
            </a:r>
            <a:r>
              <a:rPr lang="en-US" sz="2000" baseline="0" dirty="0" smtClean="0"/>
              <a:t>people </a:t>
            </a:r>
            <a:r>
              <a:rPr lang="en-US" sz="2000" baseline="0" dirty="0" smtClean="0"/>
              <a:t>has </a:t>
            </a:r>
            <a:r>
              <a:rPr lang="en-US" sz="2000" baseline="0" dirty="0" smtClean="0"/>
              <a:t>increased methyl histidine. </a:t>
            </a:r>
            <a:r>
              <a:rPr lang="en-US" sz="2000" baseline="0" dirty="0" smtClean="0"/>
              <a:t>Now, histidine </a:t>
            </a:r>
            <a:r>
              <a:rPr lang="en-US" sz="2000" baseline="0" dirty="0" smtClean="0"/>
              <a:t>is an amino acid, part of almost all proteins in the body, but it is methylated only in the muscle, when it is part of actin and myosin. </a:t>
            </a:r>
            <a:r>
              <a:rPr lang="en-US" sz="2000" baseline="0" dirty="0" smtClean="0"/>
              <a:t>The increase </a:t>
            </a:r>
            <a:r>
              <a:rPr lang="en-US" sz="2000" baseline="0" dirty="0" smtClean="0"/>
              <a:t>in </a:t>
            </a:r>
            <a:r>
              <a:rPr lang="en-US" sz="2000" baseline="0" dirty="0" smtClean="0"/>
              <a:t>urinary </a:t>
            </a:r>
            <a:r>
              <a:rPr lang="en-US" sz="2000" baseline="0" dirty="0" err="1" smtClean="0"/>
              <a:t>methylhistine</a:t>
            </a:r>
            <a:r>
              <a:rPr lang="en-US" sz="2000" baseline="0" dirty="0" smtClean="0"/>
              <a:t> shows that </a:t>
            </a:r>
            <a:r>
              <a:rPr lang="en-US" sz="2000" baseline="0" dirty="0" smtClean="0"/>
              <a:t>glucocorticoids stimulate protein degradation in muscle. NEXT</a:t>
            </a:r>
          </a:p>
          <a:p>
            <a:r>
              <a:rPr lang="en-US" sz="2000" baseline="0" dirty="0" smtClean="0"/>
              <a:t>So what do you do to a patient with glucocorticoid myopathy? If it’s coming from a pill, you stop it. If it’s from a cancer, you excise it. But there are times when surgery is not an </a:t>
            </a:r>
            <a:r>
              <a:rPr lang="en-US" sz="2000" baseline="0" dirty="0" smtClean="0"/>
              <a:t>option. The </a:t>
            </a:r>
            <a:r>
              <a:rPr lang="en-US" sz="2000" baseline="0" dirty="0" smtClean="0"/>
              <a:t>source of cortisol is disseminated, spread in the body. And there are serious cases of blood cancer, when you cannot stop the glucocorticoid therapy. You may </a:t>
            </a:r>
            <a:r>
              <a:rPr lang="en-US" sz="2000" baseline="0" dirty="0" smtClean="0"/>
              <a:t>try a </a:t>
            </a:r>
            <a:r>
              <a:rPr lang="en-US" sz="2000" baseline="0" dirty="0" smtClean="0"/>
              <a:t>receptor inhibitor, but those are not very </a:t>
            </a:r>
            <a:r>
              <a:rPr lang="en-US" sz="2000" baseline="0" dirty="0" smtClean="0"/>
              <a:t>specific, </a:t>
            </a:r>
            <a:r>
              <a:rPr lang="en-US" sz="2000" baseline="0" dirty="0" smtClean="0"/>
              <a:t>and may defeat the purpose. </a:t>
            </a:r>
            <a:r>
              <a:rPr lang="en-US" sz="2000" baseline="0" dirty="0" smtClean="0"/>
              <a:t>Patients end up having to live with hypercortisolism. </a:t>
            </a:r>
            <a:r>
              <a:rPr lang="en-US" sz="2000" baseline="0" dirty="0" smtClean="0"/>
              <a:t>In these cases, the doctor will just have to fight the muscle loss with some anabolic therapy. Certainly, you may recommend a </a:t>
            </a:r>
            <a:r>
              <a:rPr lang="en-US" sz="2000" baseline="0" dirty="0" smtClean="0"/>
              <a:t>better </a:t>
            </a:r>
            <a:r>
              <a:rPr lang="en-US" sz="2000" baseline="0" dirty="0" smtClean="0"/>
              <a:t>diet, with more amino acids, but more commonly, when we say anabolic therapy, we think of anabolic steroids. NEXT</a:t>
            </a:r>
          </a:p>
        </p:txBody>
      </p:sp>
      <p:sp>
        <p:nvSpPr>
          <p:cNvPr id="4" name="Slide Number Placeholder 3"/>
          <p:cNvSpPr>
            <a:spLocks noGrp="1"/>
          </p:cNvSpPr>
          <p:nvPr>
            <p:ph type="sldNum" sz="quarter" idx="10"/>
          </p:nvPr>
        </p:nvSpPr>
        <p:spPr/>
        <p:txBody>
          <a:bodyPr/>
          <a:lstStyle/>
          <a:p>
            <a:fld id="{CDEBFCCB-4480-4421-83B3-91705CD04180}" type="slidenum">
              <a:rPr lang="en-US" smtClean="0"/>
              <a:t>3</a:t>
            </a:fld>
            <a:endParaRPr lang="en-US"/>
          </a:p>
        </p:txBody>
      </p:sp>
    </p:spTree>
    <p:extLst>
      <p:ext uri="{BB962C8B-B14F-4D97-AF65-F5344CB8AC3E}">
        <p14:creationId xmlns:p14="http://schemas.microsoft.com/office/powerpoint/2010/main" val="2453008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also wanted to look at the other side of the coin. As I said earlier, there are few studies</a:t>
            </a:r>
            <a:r>
              <a:rPr lang="en-US" baseline="0" dirty="0" smtClean="0"/>
              <a:t> measuring protein synthesis in response to dexamethasone, and they are not conclusive. I </a:t>
            </a:r>
            <a:r>
              <a:rPr lang="en-US" baseline="0" dirty="0" smtClean="0"/>
              <a:t>looked </a:t>
            </a:r>
            <a:r>
              <a:rPr lang="en-US" baseline="0" dirty="0" smtClean="0"/>
              <a:t>at a few regulators of protein synthesis.</a:t>
            </a:r>
          </a:p>
          <a:p>
            <a:r>
              <a:rPr lang="en-US" baseline="0" dirty="0" smtClean="0"/>
              <a:t>A commonly studied break on protein synthesis is phosphorylation on initiation factor 2. Testosterone did not seem to have an effect on that. NEXT</a:t>
            </a:r>
          </a:p>
          <a:p>
            <a:r>
              <a:rPr lang="en-US" baseline="0" dirty="0" smtClean="0"/>
              <a:t>I also looked at initiation factor 3f. This was reportedly suppressed in a series of atrophy models. </a:t>
            </a:r>
            <a:r>
              <a:rPr lang="en-US" baseline="0" dirty="0" smtClean="0"/>
              <a:t>The changes are nowhere near what I have seen in other papers. So there doesn’t seem to be </a:t>
            </a:r>
            <a:r>
              <a:rPr lang="en-US" baseline="0" dirty="0" err="1" smtClean="0"/>
              <a:t>musch</a:t>
            </a:r>
            <a:r>
              <a:rPr lang="en-US" baseline="0" dirty="0" smtClean="0"/>
              <a:t> protection conferred by testosterone either.</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30</a:t>
            </a:fld>
            <a:endParaRPr lang="en-US"/>
          </a:p>
        </p:txBody>
      </p:sp>
    </p:spTree>
    <p:extLst>
      <p:ext uri="{BB962C8B-B14F-4D97-AF65-F5344CB8AC3E}">
        <p14:creationId xmlns:p14="http://schemas.microsoft.com/office/powerpoint/2010/main" val="3768376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also looked</a:t>
            </a:r>
            <a:r>
              <a:rPr lang="en-US" baseline="0" dirty="0" smtClean="0"/>
              <a:t> </a:t>
            </a:r>
            <a:r>
              <a:rPr lang="en-US" baseline="0" dirty="0" smtClean="0"/>
              <a:t>at </a:t>
            </a:r>
            <a:r>
              <a:rPr lang="en-US" baseline="0" dirty="0" smtClean="0"/>
              <a:t>4EBP protein levels. Cardozo’s </a:t>
            </a:r>
            <a:r>
              <a:rPr lang="en-US" baseline="0" dirty="0" smtClean="0"/>
              <a:t>microarray </a:t>
            </a:r>
            <a:r>
              <a:rPr lang="en-US" baseline="0" dirty="0" smtClean="0"/>
              <a:t>data predicted that dexamethasone will stimulate it. but the effect wasn’t that big. Also, the microarray suggested testosterone will reduce 4EBP protein level, but that is not seen here. </a:t>
            </a:r>
            <a:r>
              <a:rPr lang="en-US" baseline="0" dirty="0" smtClean="0"/>
              <a:t>NEXT</a:t>
            </a:r>
          </a:p>
          <a:p>
            <a:r>
              <a:rPr lang="en-US" dirty="0" smtClean="0"/>
              <a:t>I also looked at phosphorylated 4EBP. This phosphorylation, you will recall,</a:t>
            </a:r>
            <a:r>
              <a:rPr lang="en-US" baseline="0" dirty="0" smtClean="0"/>
              <a:t> is inhibitory. </a:t>
            </a:r>
            <a:r>
              <a:rPr lang="en-US" baseline="0" dirty="0" smtClean="0"/>
              <a:t>Here, </a:t>
            </a:r>
            <a:r>
              <a:rPr lang="en-US" baseline="0" dirty="0" smtClean="0"/>
              <a:t>levels of phosphorylated 4EBP </a:t>
            </a:r>
            <a:r>
              <a:rPr lang="en-US" baseline="0" dirty="0" smtClean="0"/>
              <a:t>appear to increase </a:t>
            </a:r>
            <a:r>
              <a:rPr lang="en-US" baseline="0" dirty="0" smtClean="0"/>
              <a:t>with dexamethasone. This may be an </a:t>
            </a:r>
            <a:r>
              <a:rPr lang="en-US" baseline="0" dirty="0" smtClean="0"/>
              <a:t>artifact caused by increased </a:t>
            </a:r>
            <a:r>
              <a:rPr lang="en-US" baseline="0" dirty="0" smtClean="0"/>
              <a:t>4EBP expression, driving up total and phosphorylated 4EBP. </a:t>
            </a:r>
            <a:r>
              <a:rPr lang="en-US" baseline="0" dirty="0" smtClean="0"/>
              <a:t>More important, </a:t>
            </a:r>
            <a:r>
              <a:rPr lang="en-US" baseline="0" dirty="0" smtClean="0"/>
              <a:t>testosterone does not seem to contribute towards an anabolic </a:t>
            </a:r>
            <a:r>
              <a:rPr lang="en-US" baseline="0" dirty="0" smtClean="0"/>
              <a:t>effect by increase phosphorylation of 4EBP either,</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31</a:t>
            </a:fld>
            <a:endParaRPr lang="en-US"/>
          </a:p>
        </p:txBody>
      </p:sp>
    </p:spTree>
    <p:extLst>
      <p:ext uri="{BB962C8B-B14F-4D97-AF65-F5344CB8AC3E}">
        <p14:creationId xmlns:p14="http://schemas.microsoft.com/office/powerpoint/2010/main" val="3632396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conclusion, calpains and protein synthesis markers do not correlate with testosterone-induced muscle rescue.</a:t>
            </a:r>
          </a:p>
          <a:p>
            <a:r>
              <a:rPr lang="en-US" dirty="0" smtClean="0"/>
              <a:t>For both steroids, significant autophagy changes contrast with the phenotype.</a:t>
            </a:r>
          </a:p>
          <a:p>
            <a:r>
              <a:rPr lang="en-US" dirty="0" smtClean="0"/>
              <a:t>Dexamethasone-induced loss of muscle is correlated with an increase in proteasome activity and E3 ligases expression.</a:t>
            </a:r>
          </a:p>
          <a:p>
            <a:r>
              <a:rPr lang="en-US" dirty="0" smtClean="0"/>
              <a:t>Rescue by testosterone co-administration is best correlated with proteasome repression.</a:t>
            </a:r>
          </a:p>
          <a:p>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32</a:t>
            </a:fld>
            <a:endParaRPr lang="en-US"/>
          </a:p>
        </p:txBody>
      </p:sp>
    </p:spTree>
    <p:extLst>
      <p:ext uri="{BB962C8B-B14F-4D97-AF65-F5344CB8AC3E}">
        <p14:creationId xmlns:p14="http://schemas.microsoft.com/office/powerpoint/2010/main" val="2365161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molecular factors drive the rescue of</a:t>
            </a:r>
            <a:r>
              <a:rPr lang="en-US" baseline="0" dirty="0" smtClean="0"/>
              <a:t> muscle by testosterone? One way is to look a transcriptional mechanisms. </a:t>
            </a:r>
            <a:r>
              <a:rPr lang="en-US" baseline="0" dirty="0" smtClean="0"/>
              <a:t>This is only a sample, but I </a:t>
            </a:r>
            <a:r>
              <a:rPr lang="en-US" baseline="0" dirty="0" smtClean="0"/>
              <a:t>found that Foxo transcription factors </a:t>
            </a:r>
            <a:r>
              <a:rPr lang="en-US" baseline="0" dirty="0" smtClean="0"/>
              <a:t>1, 3a </a:t>
            </a:r>
            <a:r>
              <a:rPr lang="en-US" baseline="0" dirty="0" smtClean="0"/>
              <a:t>and 4 are stimulated by dexamethasone in </a:t>
            </a:r>
            <a:r>
              <a:rPr lang="en-US" baseline="0" dirty="0" smtClean="0"/>
              <a:t>nearly any muscle and any </a:t>
            </a:r>
            <a:r>
              <a:rPr lang="en-US" baseline="0" dirty="0" smtClean="0"/>
              <a:t>time I looked at. </a:t>
            </a:r>
            <a:r>
              <a:rPr lang="en-US" baseline="0" dirty="0" smtClean="0"/>
              <a:t>Especially at </a:t>
            </a:r>
            <a:r>
              <a:rPr lang="en-US" baseline="0" dirty="0" smtClean="0"/>
              <a:t>days 3 and 7, testosterone co-administration caused suppression of these transcription factors.</a:t>
            </a:r>
          </a:p>
          <a:p>
            <a:r>
              <a:rPr lang="en-US" baseline="0" dirty="0" smtClean="0"/>
              <a:t>I </a:t>
            </a:r>
            <a:r>
              <a:rPr lang="en-US" baseline="0" dirty="0" smtClean="0"/>
              <a:t>found </a:t>
            </a:r>
            <a:r>
              <a:rPr lang="en-US" baseline="0" dirty="0" smtClean="0"/>
              <a:t>a very similar profile for </a:t>
            </a:r>
            <a:r>
              <a:rPr lang="en-US" baseline="0" dirty="0" err="1" smtClean="0"/>
              <a:t>Klf</a:t>
            </a:r>
            <a:r>
              <a:rPr lang="en-US" baseline="0" dirty="0" smtClean="0"/>
              <a:t> 15. You may remember that Klf15 is a transcription factor that helps Foxo transcription </a:t>
            </a:r>
            <a:r>
              <a:rPr lang="en-US" baseline="0" dirty="0" smtClean="0"/>
              <a:t>drives up Foxo and atrogenes. </a:t>
            </a:r>
            <a:r>
              <a:rPr lang="en-US" baseline="0" dirty="0" smtClean="0"/>
              <a:t>I found that dexamethasone upregulates </a:t>
            </a:r>
            <a:r>
              <a:rPr lang="en-US" baseline="0" dirty="0" smtClean="0"/>
              <a:t>Klf15. In later stages, testosterone </a:t>
            </a:r>
            <a:r>
              <a:rPr lang="en-US" baseline="0" dirty="0" smtClean="0"/>
              <a:t>represses it down to basal levels.</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33</a:t>
            </a:fld>
            <a:endParaRPr lang="en-US"/>
          </a:p>
        </p:txBody>
      </p:sp>
    </p:spTree>
    <p:extLst>
      <p:ext uri="{BB962C8B-B14F-4D97-AF65-F5344CB8AC3E}">
        <p14:creationId xmlns:p14="http://schemas.microsoft.com/office/powerpoint/2010/main" val="24170968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hypothesized that IGF-I is the lever that testosterone pushes back, in order to repress dexamethasone induced muscle loss. And indeed, across muscles and days, you see how </a:t>
            </a:r>
            <a:r>
              <a:rPr lang="en-US" baseline="0" dirty="0" smtClean="0"/>
              <a:t>dexamethasone </a:t>
            </a:r>
            <a:r>
              <a:rPr lang="en-US" baseline="0" dirty="0" smtClean="0"/>
              <a:t>suppresses IGF-I, and testosterone restores it.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34</a:t>
            </a:fld>
            <a:endParaRPr lang="en-US"/>
          </a:p>
        </p:txBody>
      </p:sp>
    </p:spTree>
    <p:extLst>
      <p:ext uri="{BB962C8B-B14F-4D97-AF65-F5344CB8AC3E}">
        <p14:creationId xmlns:p14="http://schemas.microsoft.com/office/powerpoint/2010/main" val="6560553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t>
            </a:r>
            <a:r>
              <a:rPr lang="en-US" dirty="0" smtClean="0"/>
              <a:t>was a detail from Cardozo’s picture that skipped over. </a:t>
            </a:r>
            <a:r>
              <a:rPr lang="en-US" dirty="0" smtClean="0"/>
              <a:t>Another </a:t>
            </a:r>
            <a:r>
              <a:rPr lang="en-US" dirty="0" smtClean="0"/>
              <a:t>gene that is upregulated by dexamethasone and restored to basal levels</a:t>
            </a:r>
            <a:r>
              <a:rPr lang="en-US" baseline="0" dirty="0" smtClean="0"/>
              <a:t> by testosterone is REDD1. The reason I went past that earlier is that Cardozo listed REDD1 as an </a:t>
            </a:r>
            <a:r>
              <a:rPr lang="en-US" baseline="0" dirty="0" err="1" smtClean="0"/>
              <a:t>mTOR</a:t>
            </a:r>
            <a:r>
              <a:rPr lang="en-US" baseline="0" dirty="0" smtClean="0"/>
              <a:t> inhibitor. Since November last year, we know that it acts further upstream, and in fact inhibits </a:t>
            </a:r>
            <a:r>
              <a:rPr lang="en-US" baseline="0" dirty="0" err="1" smtClean="0"/>
              <a:t>Akt</a:t>
            </a:r>
            <a:r>
              <a:rPr lang="en-US" baseline="0" dirty="0" smtClean="0"/>
              <a:t>. How does it do it? A dashed line is all we have for now.</a:t>
            </a:r>
          </a:p>
          <a:p>
            <a:r>
              <a:rPr lang="en-US" baseline="0" dirty="0" smtClean="0"/>
              <a:t>Nevertheless, the REDD1 knockout does not get dexamethasone-induced muscle loss, so it is a very important mediator.</a:t>
            </a:r>
            <a:endParaRPr lang="en-US" dirty="0" smtClean="0"/>
          </a:p>
        </p:txBody>
      </p:sp>
      <p:sp>
        <p:nvSpPr>
          <p:cNvPr id="4" name="Slide Number Placeholder 3"/>
          <p:cNvSpPr>
            <a:spLocks noGrp="1"/>
          </p:cNvSpPr>
          <p:nvPr>
            <p:ph type="sldNum" sz="quarter" idx="10"/>
          </p:nvPr>
        </p:nvSpPr>
        <p:spPr/>
        <p:txBody>
          <a:bodyPr/>
          <a:lstStyle/>
          <a:p>
            <a:fld id="{CDEBFCCB-4480-4421-83B3-91705CD04180}" type="slidenum">
              <a:rPr lang="en-US" smtClean="0"/>
              <a:t>35</a:t>
            </a:fld>
            <a:endParaRPr lang="en-US"/>
          </a:p>
        </p:txBody>
      </p:sp>
    </p:spTree>
    <p:extLst>
      <p:ext uri="{BB962C8B-B14F-4D97-AF65-F5344CB8AC3E}">
        <p14:creationId xmlns:p14="http://schemas.microsoft.com/office/powerpoint/2010/main" val="1158756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measured REDD1</a:t>
            </a:r>
            <a:r>
              <a:rPr lang="en-US" baseline="0" dirty="0" smtClean="0"/>
              <a:t> in my mice and found out that dexamethasone stimulates it, while testosterone repressed down to basal levels. Back then, I though am looking at an </a:t>
            </a:r>
            <a:r>
              <a:rPr lang="en-US" baseline="0" dirty="0" err="1" smtClean="0"/>
              <a:t>mTOR</a:t>
            </a:r>
            <a:r>
              <a:rPr lang="en-US" baseline="0" dirty="0" smtClean="0"/>
              <a:t> inhibitor, but now I know I have yet another way for Dexamethasone to inhibit </a:t>
            </a:r>
            <a:r>
              <a:rPr lang="en-US" baseline="0" dirty="0" err="1" smtClean="0"/>
              <a:t>Akt</a:t>
            </a:r>
            <a:r>
              <a:rPr lang="en-US" baseline="0" dirty="0" smtClean="0"/>
              <a:t>. So dexamethasone is predicted to inhibit Akt through increased Redd1, decreased IGF-I, and perhaps in some other ways, </a:t>
            </a:r>
            <a:r>
              <a:rPr lang="en-US" baseline="0" dirty="0" smtClean="0"/>
              <a:t>such as through </a:t>
            </a:r>
            <a:r>
              <a:rPr lang="en-US" baseline="0" dirty="0" smtClean="0"/>
              <a:t>IRS, p85. Testosterone </a:t>
            </a:r>
            <a:r>
              <a:rPr lang="en-US" baseline="0" dirty="0" smtClean="0"/>
              <a:t>stop IGF-I and REDD1. </a:t>
            </a:r>
            <a:r>
              <a:rPr lang="en-US" baseline="0" dirty="0" smtClean="0"/>
              <a:t>Will </a:t>
            </a:r>
            <a:r>
              <a:rPr lang="en-US" baseline="0" dirty="0" smtClean="0"/>
              <a:t>that restore Akt signals? </a:t>
            </a:r>
            <a:r>
              <a:rPr lang="en-US" baseline="0" dirty="0" smtClean="0"/>
              <a:t>NEXT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36</a:t>
            </a:fld>
            <a:endParaRPr lang="en-US"/>
          </a:p>
        </p:txBody>
      </p:sp>
    </p:spTree>
    <p:extLst>
      <p:ext uri="{BB962C8B-B14F-4D97-AF65-F5344CB8AC3E}">
        <p14:creationId xmlns:p14="http://schemas.microsoft.com/office/powerpoint/2010/main" val="1610034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looking at just total </a:t>
            </a:r>
            <a:r>
              <a:rPr lang="en-US" dirty="0" err="1" smtClean="0"/>
              <a:t>Akt</a:t>
            </a:r>
            <a:r>
              <a:rPr lang="en-US" dirty="0" smtClean="0"/>
              <a:t>,</a:t>
            </a:r>
            <a:r>
              <a:rPr lang="en-US" baseline="0" dirty="0" smtClean="0"/>
              <a:t> and the steroids make no difference. And then I look at activated, phosphorylated </a:t>
            </a:r>
            <a:r>
              <a:rPr lang="en-US" baseline="0" dirty="0" err="1" smtClean="0"/>
              <a:t>Akt</a:t>
            </a:r>
            <a:r>
              <a:rPr lang="en-US" baseline="0" dirty="0" smtClean="0"/>
              <a:t>. And the answer is no, testosterone does not restore </a:t>
            </a:r>
            <a:r>
              <a:rPr lang="en-US" baseline="0" dirty="0" err="1" smtClean="0"/>
              <a:t>Akt</a:t>
            </a:r>
            <a:r>
              <a:rPr lang="en-US" baseline="0" dirty="0" smtClean="0"/>
              <a:t> in this assay. Dexamethasone reduced the activated form of </a:t>
            </a:r>
            <a:r>
              <a:rPr lang="en-US" baseline="0" dirty="0" err="1" smtClean="0"/>
              <a:t>Akt</a:t>
            </a:r>
            <a:r>
              <a:rPr lang="en-US" baseline="0" dirty="0" smtClean="0"/>
              <a:t>, but testosterone could not help it in a detectable manner.</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37</a:t>
            </a:fld>
            <a:endParaRPr lang="en-US"/>
          </a:p>
        </p:txBody>
      </p:sp>
    </p:spTree>
    <p:extLst>
      <p:ext uri="{BB962C8B-B14F-4D97-AF65-F5344CB8AC3E}">
        <p14:creationId xmlns:p14="http://schemas.microsoft.com/office/powerpoint/2010/main" val="24170294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
            </a:r>
            <a:r>
              <a:rPr lang="en-US" baseline="0" dirty="0" smtClean="0"/>
              <a:t> </a:t>
            </a:r>
            <a:r>
              <a:rPr lang="en-US" dirty="0" smtClean="0"/>
              <a:t>giving </a:t>
            </a:r>
            <a:r>
              <a:rPr lang="en-US" dirty="0" smtClean="0"/>
              <a:t>up, I </a:t>
            </a:r>
            <a:r>
              <a:rPr lang="en-US" dirty="0" smtClean="0"/>
              <a:t>checked</a:t>
            </a:r>
            <a:r>
              <a:rPr lang="en-US" baseline="0" dirty="0" smtClean="0"/>
              <a:t> </a:t>
            </a:r>
            <a:r>
              <a:rPr lang="en-US" baseline="0" dirty="0" smtClean="0"/>
              <a:t>Akt in levator ani. You remember this muscle </a:t>
            </a:r>
            <a:r>
              <a:rPr lang="en-US" baseline="0" dirty="0" smtClean="0"/>
              <a:t>benefitted </a:t>
            </a:r>
            <a:r>
              <a:rPr lang="en-US" baseline="0" dirty="0" smtClean="0"/>
              <a:t>the most from testosterone. And still, no change in total </a:t>
            </a:r>
            <a:r>
              <a:rPr lang="en-US" baseline="0" dirty="0" err="1" smtClean="0"/>
              <a:t>Akt</a:t>
            </a:r>
            <a:r>
              <a:rPr lang="en-US" baseline="0" dirty="0" smtClean="0"/>
              <a:t>, reduction in activated </a:t>
            </a:r>
            <a:r>
              <a:rPr lang="en-US" baseline="0" dirty="0" err="1" smtClean="0"/>
              <a:t>Akt</a:t>
            </a:r>
            <a:r>
              <a:rPr lang="en-US" baseline="0" dirty="0" smtClean="0"/>
              <a:t> with dexamethasone, and no rescue with testosterone.</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38</a:t>
            </a:fld>
            <a:endParaRPr lang="en-US"/>
          </a:p>
        </p:txBody>
      </p:sp>
    </p:spTree>
    <p:extLst>
      <p:ext uri="{BB962C8B-B14F-4D97-AF65-F5344CB8AC3E}">
        <p14:creationId xmlns:p14="http://schemas.microsoft.com/office/powerpoint/2010/main" val="1798129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conclusion, pro-atrophic transcriptional mediators Klf15 and Foxo are depressed by testosterone.</a:t>
            </a:r>
          </a:p>
          <a:p>
            <a:r>
              <a:rPr lang="en-US" dirty="0" smtClean="0"/>
              <a:t>REDD1 and IGF-I are partly restored by testosterone.</a:t>
            </a:r>
          </a:p>
          <a:p>
            <a:r>
              <a:rPr lang="en-US" dirty="0" smtClean="0"/>
              <a:t>Basal state repression of Akt by dexamethasone appears unchanged by testosterone co-administration.</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39</a:t>
            </a:fld>
            <a:endParaRPr lang="en-US"/>
          </a:p>
        </p:txBody>
      </p:sp>
    </p:spTree>
    <p:extLst>
      <p:ext uri="{BB962C8B-B14F-4D97-AF65-F5344CB8AC3E}">
        <p14:creationId xmlns:p14="http://schemas.microsoft.com/office/powerpoint/2010/main" val="2806610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common kind</a:t>
            </a:r>
            <a:r>
              <a:rPr lang="en-US" baseline="0" dirty="0" smtClean="0"/>
              <a:t> </a:t>
            </a:r>
            <a:r>
              <a:rPr lang="en-US" dirty="0" smtClean="0"/>
              <a:t>of anabolic</a:t>
            </a:r>
            <a:r>
              <a:rPr lang="en-US" baseline="0" dirty="0" smtClean="0"/>
              <a:t> steroid is testosterone. From clinical trials we know that it helps preserve muscle mass in aging men whose testosterone levels are naturally declining. It also helps in men with HIV whose muscle </a:t>
            </a:r>
            <a:r>
              <a:rPr lang="en-US" baseline="0" dirty="0" smtClean="0"/>
              <a:t>are </a:t>
            </a:r>
            <a:r>
              <a:rPr lang="en-US" baseline="0" dirty="0" smtClean="0"/>
              <a:t>atrophying. NEXT</a:t>
            </a:r>
          </a:p>
          <a:p>
            <a:r>
              <a:rPr lang="en-US" baseline="0" dirty="0" smtClean="0"/>
              <a:t>The way testosterone works may differ from condition to condition and is still studied. Most commonly, clinical studies report that in men treated with testosterone, protein synthesis rate increases. Testosterone may also stimulate synthesis of another anabolic factor, insulin-like growth </a:t>
            </a:r>
            <a:r>
              <a:rPr lang="en-US" baseline="0" dirty="0" smtClean="0"/>
              <a:t>factor. NEXT</a:t>
            </a:r>
            <a:endParaRPr lang="en-US" baseline="0" dirty="0" smtClean="0"/>
          </a:p>
          <a:p>
            <a:r>
              <a:rPr lang="en-US" baseline="0" dirty="0" smtClean="0"/>
              <a:t>On the other hand, men with hypercortisolism have lower – still normal, but lower – testosterone. This suggests that these men may benefit if they receive testosterone supplementation, to restore their circulating testosterone levels to that of their peers. NEXT</a:t>
            </a:r>
          </a:p>
          <a:p>
            <a:r>
              <a:rPr lang="en-US" baseline="0" dirty="0" smtClean="0"/>
              <a:t>Between the sixties and the eighties, the modern imaging </a:t>
            </a:r>
            <a:r>
              <a:rPr lang="en-US" baseline="0" dirty="0" smtClean="0"/>
              <a:t>was not </a:t>
            </a:r>
            <a:r>
              <a:rPr lang="en-US" baseline="0" dirty="0" smtClean="0"/>
              <a:t>available. In those days, it was more common for cancers to go unfound. You don’t need a big bump to get excess </a:t>
            </a:r>
            <a:r>
              <a:rPr lang="en-US" baseline="0" dirty="0" smtClean="0"/>
              <a:t>cortisol. </a:t>
            </a:r>
            <a:r>
              <a:rPr lang="en-US" baseline="0" dirty="0" smtClean="0"/>
              <a:t>So many patients had to live with increased glucocorticoids in their blood. In those days, testosterone was frequently given for loss of muscle due to hypercortisolism.  </a:t>
            </a:r>
            <a:r>
              <a:rPr lang="en-US" baseline="0" dirty="0" smtClean="0"/>
              <a:t>No trials, nor large-scale </a:t>
            </a:r>
            <a:r>
              <a:rPr lang="en-US" baseline="0" dirty="0" smtClean="0"/>
              <a:t>observational studies were done, </a:t>
            </a:r>
            <a:r>
              <a:rPr lang="en-US" baseline="0" dirty="0" smtClean="0"/>
              <a:t>but, </a:t>
            </a:r>
            <a:r>
              <a:rPr lang="en-US" baseline="0" dirty="0" smtClean="0"/>
              <a:t>at an anecdotal level, </a:t>
            </a:r>
            <a:r>
              <a:rPr lang="en-US" baseline="0" dirty="0" smtClean="0"/>
              <a:t>it appears that </a:t>
            </a:r>
            <a:r>
              <a:rPr lang="en-US" baseline="0" dirty="0" smtClean="0"/>
              <a:t>testosterone was </a:t>
            </a:r>
            <a:r>
              <a:rPr lang="en-US" baseline="0" dirty="0" smtClean="0"/>
              <a:t>beneficial. </a:t>
            </a:r>
            <a:r>
              <a:rPr lang="en-US" baseline="0" dirty="0" smtClean="0"/>
              <a:t>NEXT</a:t>
            </a:r>
          </a:p>
          <a:p>
            <a:r>
              <a:rPr lang="en-US" baseline="0" dirty="0" smtClean="0"/>
              <a:t>In modern times, there has been a clinical trial with good statistics and good outcome measurements. The trial enrolled men who received prednisone for lung disease, for an average of 8 years. In the beginning of the study, these men have weaker bones and muscle compared to other men of the same age. The men who were randomized to receive testosterone for a year got improved bone density, improved muscle force, and an improved quality of life. </a:t>
            </a:r>
            <a:r>
              <a:rPr lang="en-US" baseline="0" dirty="0" smtClean="0"/>
              <a:t>This is evidence that  </a:t>
            </a:r>
            <a:r>
              <a:rPr lang="en-US" baseline="0" dirty="0" smtClean="0"/>
              <a:t>testosterone </a:t>
            </a:r>
            <a:r>
              <a:rPr lang="en-US" baseline="0" dirty="0" smtClean="0"/>
              <a:t>helps </a:t>
            </a:r>
            <a:r>
              <a:rPr lang="en-US" baseline="0" dirty="0" smtClean="0"/>
              <a:t>men with glucocorticoid myopathy. NEXT</a:t>
            </a:r>
          </a:p>
          <a:p>
            <a:r>
              <a:rPr lang="en-US" baseline="0" dirty="0" smtClean="0"/>
              <a:t>Unfortunately, testosterone will not </a:t>
            </a:r>
            <a:r>
              <a:rPr lang="en-US" baseline="0" dirty="0" smtClean="0"/>
              <a:t>return to </a:t>
            </a:r>
            <a:r>
              <a:rPr lang="en-US" baseline="0" dirty="0" smtClean="0"/>
              <a:t>practice soon. Repeatedly, testosterone is associated with more or less reasonable worries. In the nineties, it was thought that testosterone therapy increases </a:t>
            </a:r>
            <a:r>
              <a:rPr lang="en-US" baseline="0" dirty="0" smtClean="0"/>
              <a:t>risk </a:t>
            </a:r>
            <a:r>
              <a:rPr lang="en-US" baseline="0" dirty="0" smtClean="0"/>
              <a:t>of prostate cancer. Nowadays, it’s thought it may increase the risk of heart attack. Even if there worries turn out to be unfounded, it will take a while until testosterone will be rehabilitated. So we need an alternative to testosterone, one that is both safer and perceived to be safe. In order to create testosterone alternatives, we need to better understand testosterone mechanisms. NEXT</a:t>
            </a:r>
          </a:p>
        </p:txBody>
      </p:sp>
      <p:sp>
        <p:nvSpPr>
          <p:cNvPr id="4" name="Slide Number Placeholder 3"/>
          <p:cNvSpPr>
            <a:spLocks noGrp="1"/>
          </p:cNvSpPr>
          <p:nvPr>
            <p:ph type="sldNum" sz="quarter" idx="10"/>
          </p:nvPr>
        </p:nvSpPr>
        <p:spPr/>
        <p:txBody>
          <a:bodyPr/>
          <a:lstStyle/>
          <a:p>
            <a:fld id="{CDEBFCCB-4480-4421-83B3-91705CD04180}" type="slidenum">
              <a:rPr lang="en-US" smtClean="0"/>
              <a:t>4</a:t>
            </a:fld>
            <a:endParaRPr lang="en-US"/>
          </a:p>
        </p:txBody>
      </p:sp>
    </p:spTree>
    <p:extLst>
      <p:ext uri="{BB962C8B-B14F-4D97-AF65-F5344CB8AC3E}">
        <p14:creationId xmlns:p14="http://schemas.microsoft.com/office/powerpoint/2010/main" val="181478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am not done with the project.</a:t>
            </a:r>
            <a:r>
              <a:rPr lang="en-US" baseline="0" dirty="0" smtClean="0"/>
              <a:t> You see, I have shown that testosterone prevents dexamethasone-induced loss of muscle, that it does it by repressing the proteasome and Foxo. I even showed that IGF-I is restored by testosterone, but I couldn’t objectivize IGF-I downstream effects</a:t>
            </a:r>
            <a:r>
              <a:rPr lang="en-US" baseline="0" dirty="0" smtClean="0"/>
              <a:t>.</a:t>
            </a:r>
          </a:p>
          <a:p>
            <a:r>
              <a:rPr lang="en-US" baseline="0" dirty="0" smtClean="0"/>
              <a:t>I have been wondering if I am looking at the wrong time. Remember that effects on Akt may appear larger or smaller depending on the choice of conditions. It seemed unlikely that this reliable restoration in IGF-I be inconsequential, so I decided to look at the same question in a cell model.</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40</a:t>
            </a:fld>
            <a:endParaRPr lang="en-US"/>
          </a:p>
        </p:txBody>
      </p:sp>
    </p:spTree>
    <p:extLst>
      <p:ext uri="{BB962C8B-B14F-4D97-AF65-F5344CB8AC3E}">
        <p14:creationId xmlns:p14="http://schemas.microsoft.com/office/powerpoint/2010/main" val="2783381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a:t>
            </a:r>
            <a:r>
              <a:rPr lang="en-US" baseline="0" dirty="0" smtClean="0"/>
              <a:t>vitro models of muscle cells share a few features. You start with mononucleate cells, change to serum-free medium </a:t>
            </a:r>
            <a:r>
              <a:rPr lang="en-US" baseline="0" dirty="0" smtClean="0"/>
              <a:t>at </a:t>
            </a:r>
            <a:r>
              <a:rPr lang="en-US" baseline="0" dirty="0" smtClean="0"/>
              <a:t>confluence, and in a few days you get long, multinucleate cells. But there are a few catches. NEXT</a:t>
            </a:r>
          </a:p>
          <a:p>
            <a:r>
              <a:rPr lang="en-US" baseline="0" dirty="0" smtClean="0"/>
              <a:t>I found out the hard way that myoblasts </a:t>
            </a:r>
            <a:r>
              <a:rPr lang="en-US" baseline="0" dirty="0" smtClean="0"/>
              <a:t>collected from human donors die if they don’t get </a:t>
            </a:r>
            <a:r>
              <a:rPr lang="en-US" baseline="0" dirty="0" smtClean="0"/>
              <a:t>dexamethasone. Dexamethasone is in fact a great stimulus for </a:t>
            </a:r>
            <a:r>
              <a:rPr lang="en-US" baseline="0" dirty="0" smtClean="0"/>
              <a:t>the proliferation of those mononucleate precursors. </a:t>
            </a:r>
            <a:r>
              <a:rPr lang="en-US" baseline="0" dirty="0" smtClean="0"/>
              <a:t>Many studies </a:t>
            </a:r>
            <a:r>
              <a:rPr lang="en-US" baseline="0" dirty="0" smtClean="0"/>
              <a:t>were done at day 1 or 2 post-differentiation, when mononucleate proliferating cells are still around. These studies usually report that dexamethasone is an anabolic </a:t>
            </a:r>
            <a:r>
              <a:rPr lang="en-US" baseline="0" dirty="0" smtClean="0"/>
              <a:t>agent, which is quite the opposite of all we know about muscles. </a:t>
            </a:r>
            <a:r>
              <a:rPr lang="en-US" baseline="0" dirty="0" smtClean="0"/>
              <a:t>NEXT</a:t>
            </a:r>
          </a:p>
          <a:p>
            <a:r>
              <a:rPr lang="en-US" baseline="0" dirty="0" smtClean="0"/>
              <a:t>Luckily, if I may say so, most studies were done in rat cells. So, I was again left to discover doses effective in mice cells.</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41</a:t>
            </a:fld>
            <a:endParaRPr lang="en-US"/>
          </a:p>
        </p:txBody>
      </p:sp>
    </p:spTree>
    <p:extLst>
      <p:ext uri="{BB962C8B-B14F-4D97-AF65-F5344CB8AC3E}">
        <p14:creationId xmlns:p14="http://schemas.microsoft.com/office/powerpoint/2010/main" val="3902431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a:t>
            </a:r>
            <a:r>
              <a:rPr lang="en-US" baseline="0" dirty="0" smtClean="0"/>
              <a:t> initial study was to just give them dexamethasone or the combination </a:t>
            </a:r>
            <a:r>
              <a:rPr lang="en-US" baseline="0" dirty="0" smtClean="0"/>
              <a:t>for two days, after </a:t>
            </a:r>
            <a:r>
              <a:rPr lang="en-US" baseline="0" dirty="0" smtClean="0"/>
              <a:t>seven days of differentiation. By that time, without serum, almost any proliferating cell was gone. You just look at the cells and see, well, not much.</a:t>
            </a:r>
            <a:endParaRPr lang="en-US" dirty="0" smtClean="0"/>
          </a:p>
        </p:txBody>
      </p:sp>
      <p:sp>
        <p:nvSpPr>
          <p:cNvPr id="4" name="Slide Number Placeholder 3"/>
          <p:cNvSpPr>
            <a:spLocks noGrp="1"/>
          </p:cNvSpPr>
          <p:nvPr>
            <p:ph type="sldNum" sz="quarter" idx="10"/>
          </p:nvPr>
        </p:nvSpPr>
        <p:spPr/>
        <p:txBody>
          <a:bodyPr/>
          <a:lstStyle/>
          <a:p>
            <a:fld id="{CDEBFCCB-4480-4421-83B3-91705CD04180}" type="slidenum">
              <a:rPr lang="en-US" smtClean="0"/>
              <a:t>42</a:t>
            </a:fld>
            <a:endParaRPr lang="en-US"/>
          </a:p>
        </p:txBody>
      </p:sp>
    </p:spTree>
    <p:extLst>
      <p:ext uri="{BB962C8B-B14F-4D97-AF65-F5344CB8AC3E}">
        <p14:creationId xmlns:p14="http://schemas.microsoft.com/office/powerpoint/2010/main" val="5509875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ended up taking two microscopic fields and copying each cell, separately, on a huge canvas,</a:t>
            </a:r>
            <a:r>
              <a:rPr lang="en-US" baseline="0" dirty="0" smtClean="0"/>
              <a:t> using a semi-automated Photoshop tool called magic wand. Once you have that, </a:t>
            </a:r>
            <a:r>
              <a:rPr lang="en-US" baseline="0" dirty="0" err="1" smtClean="0"/>
              <a:t>Matlab</a:t>
            </a:r>
            <a:r>
              <a:rPr lang="en-US" baseline="0" dirty="0" smtClean="0"/>
              <a:t> can identify a cell contour, find its central axis (this brighter line in the center), and calculate diameters. Literally, these are operations described in </a:t>
            </a:r>
            <a:r>
              <a:rPr lang="en-US" baseline="0" dirty="0" smtClean="0"/>
              <a:t>a tutorial </a:t>
            </a:r>
            <a:r>
              <a:rPr lang="en-US" baseline="0" dirty="0" smtClean="0"/>
              <a:t>for Matlab beginners. NEXT</a:t>
            </a:r>
          </a:p>
          <a:p>
            <a:r>
              <a:rPr lang="en-US" baseline="0" dirty="0" smtClean="0"/>
              <a:t>If you do that, you see that dexamethasone reduced </a:t>
            </a:r>
            <a:r>
              <a:rPr lang="en-US" baseline="0" dirty="0" err="1" smtClean="0"/>
              <a:t>myotube</a:t>
            </a:r>
            <a:r>
              <a:rPr lang="en-US" baseline="0" dirty="0" smtClean="0"/>
              <a:t> diameter by about 10%, and testosterone co-administration rescued the cells.</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43</a:t>
            </a:fld>
            <a:endParaRPr lang="en-US"/>
          </a:p>
        </p:txBody>
      </p:sp>
    </p:spTree>
    <p:extLst>
      <p:ext uri="{BB962C8B-B14F-4D97-AF65-F5344CB8AC3E}">
        <p14:creationId xmlns:p14="http://schemas.microsoft.com/office/powerpoint/2010/main" val="19475780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dirty="0" smtClean="0"/>
              <a:t>repeated the </a:t>
            </a:r>
            <a:r>
              <a:rPr lang="en-US" dirty="0" smtClean="0"/>
              <a:t>same, but with steroids given one day, two days, three days. </a:t>
            </a:r>
            <a:r>
              <a:rPr lang="en-US" dirty="0" smtClean="0"/>
              <a:t>In the first days, dexamethasone </a:t>
            </a:r>
            <a:r>
              <a:rPr lang="en-US" dirty="0" smtClean="0"/>
              <a:t>causes a reduction of total protein in the cell culture dish. If you add testosterone, the cell protein content is </a:t>
            </a:r>
            <a:r>
              <a:rPr lang="en-US" dirty="0" smtClean="0"/>
              <a:t>rescued in a dose dependent manner. </a:t>
            </a:r>
            <a:r>
              <a:rPr lang="en-US" dirty="0" smtClean="0"/>
              <a:t>So these</a:t>
            </a:r>
            <a:r>
              <a:rPr lang="en-US" baseline="0" dirty="0" smtClean="0"/>
              <a:t> are another line of evidence that in mice, testosterone prevents loss of muscle induced by dexamethasone.</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44</a:t>
            </a:fld>
            <a:endParaRPr lang="en-US"/>
          </a:p>
        </p:txBody>
      </p:sp>
    </p:spTree>
    <p:extLst>
      <p:ext uri="{BB962C8B-B14F-4D97-AF65-F5344CB8AC3E}">
        <p14:creationId xmlns:p14="http://schemas.microsoft.com/office/powerpoint/2010/main" val="42262388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then did</a:t>
            </a:r>
            <a:r>
              <a:rPr lang="en-US" baseline="0" dirty="0" smtClean="0"/>
              <a:t> the </a:t>
            </a:r>
            <a:r>
              <a:rPr lang="en-US" baseline="0" dirty="0" smtClean="0"/>
              <a:t>same with a twist. Myotubes received steroids </a:t>
            </a:r>
            <a:r>
              <a:rPr lang="en-US" baseline="0" dirty="0" smtClean="0"/>
              <a:t>for 6 hours, 24 hours, 48, or 72. </a:t>
            </a:r>
            <a:r>
              <a:rPr lang="en-US" baseline="0" dirty="0" smtClean="0"/>
              <a:t>But in the last 6 hours of life, the cells were given a radioactively </a:t>
            </a:r>
            <a:r>
              <a:rPr lang="en-US" baseline="0" dirty="0" smtClean="0"/>
              <a:t>labeled </a:t>
            </a:r>
            <a:r>
              <a:rPr lang="en-US" baseline="0" dirty="0" smtClean="0"/>
              <a:t>amino acid. </a:t>
            </a:r>
            <a:r>
              <a:rPr lang="en-US" sz="1200" dirty="0" smtClean="0"/>
              <a:t>Preliminary studies showed little uptake</a:t>
            </a:r>
            <a:r>
              <a:rPr lang="en-US" sz="1200" baseline="0" dirty="0" smtClean="0"/>
              <a:t> </a:t>
            </a:r>
            <a:r>
              <a:rPr lang="en-US" sz="1200" dirty="0" smtClean="0"/>
              <a:t>for times shorter than 4h and little progression</a:t>
            </a:r>
            <a:r>
              <a:rPr lang="en-US" sz="1200" baseline="0" dirty="0" smtClean="0"/>
              <a:t> in uptake when tracer was given more than </a:t>
            </a:r>
            <a:r>
              <a:rPr lang="en-US" sz="1200" dirty="0" smtClean="0"/>
              <a:t>30h. </a:t>
            </a:r>
            <a:r>
              <a:rPr lang="en-US" baseline="0" dirty="0" smtClean="0"/>
              <a:t>The </a:t>
            </a:r>
            <a:r>
              <a:rPr lang="en-US" baseline="0" dirty="0" smtClean="0"/>
              <a:t>amount of tracer bound to cell proteins </a:t>
            </a:r>
            <a:r>
              <a:rPr lang="en-US" baseline="0" dirty="0" smtClean="0"/>
              <a:t>in those six hours is an </a:t>
            </a:r>
            <a:r>
              <a:rPr lang="en-US" baseline="0" dirty="0" smtClean="0"/>
              <a:t>indicator of protein synthesis rate.</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45</a:t>
            </a:fld>
            <a:endParaRPr lang="en-US"/>
          </a:p>
        </p:txBody>
      </p:sp>
    </p:spTree>
    <p:extLst>
      <p:ext uri="{BB962C8B-B14F-4D97-AF65-F5344CB8AC3E}">
        <p14:creationId xmlns:p14="http://schemas.microsoft.com/office/powerpoint/2010/main" val="32154791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My findings were unexpected. In the first days, there was not much difference between treatments. But later, at 48 and 72 hours, there is more tracer uptake in the cells treated with dexamethasone than in those that did not receive dexamethasone. So it appears that dexamethasone treated cells synthesize more protein. PAUSE</a:t>
            </a:r>
          </a:p>
          <a:p>
            <a:r>
              <a:rPr lang="en-US" baseline="0" dirty="0" smtClean="0"/>
              <a:t>I am talking about cells that have been in dexamethasone for three days, and therefore shrunk. So it could be that these cells appear more enriched because, when you </a:t>
            </a:r>
            <a:r>
              <a:rPr lang="en-US" baseline="0" dirty="0" smtClean="0"/>
              <a:t>normalize by </a:t>
            </a:r>
            <a:r>
              <a:rPr lang="en-US" baseline="0" dirty="0" smtClean="0"/>
              <a:t>total protein, you divide by less. But if you don’t normalize, and only </a:t>
            </a:r>
            <a:r>
              <a:rPr lang="en-US" baseline="0" dirty="0" smtClean="0"/>
              <a:t>look at how </a:t>
            </a:r>
            <a:r>
              <a:rPr lang="en-US" baseline="0" dirty="0" smtClean="0"/>
              <a:t>much tracer is in a dish, you still see more tracer taken intro protein in the dexamethasone-treated cells. So that suggests that indeed dexamethasone-treated cells get better at synthesizing protein after a few days of protein loss. My interpretation is that lateness and direction against the phenotype are showing protein synthesis as a reactive phenomenon, caused by feedback.</a:t>
            </a:r>
          </a:p>
          <a:p>
            <a:r>
              <a:rPr lang="en-US" baseline="0" dirty="0" smtClean="0"/>
              <a:t>Interestingly, testosterone </a:t>
            </a:r>
            <a:r>
              <a:rPr lang="en-US" baseline="0" dirty="0" err="1" smtClean="0"/>
              <a:t>coadministration</a:t>
            </a:r>
            <a:r>
              <a:rPr lang="en-US" baseline="0" dirty="0" smtClean="0"/>
              <a:t> makes these cells behave as if they received neither drug. This also suits the feedback hypothesis. </a:t>
            </a:r>
            <a:r>
              <a:rPr lang="en-US" baseline="0" dirty="0" smtClean="0"/>
              <a:t>No </a:t>
            </a:r>
            <a:r>
              <a:rPr lang="en-US" baseline="0" dirty="0" smtClean="0"/>
              <a:t>total protein </a:t>
            </a:r>
            <a:r>
              <a:rPr lang="en-US" baseline="0" dirty="0" smtClean="0"/>
              <a:t>was lost with the combination, so no feedback mechanism is triggered.</a:t>
            </a:r>
            <a:endParaRPr lang="en-US" baseline="0" dirty="0" smtClean="0"/>
          </a:p>
        </p:txBody>
      </p:sp>
      <p:sp>
        <p:nvSpPr>
          <p:cNvPr id="4" name="Slide Number Placeholder 3"/>
          <p:cNvSpPr>
            <a:spLocks noGrp="1"/>
          </p:cNvSpPr>
          <p:nvPr>
            <p:ph type="sldNum" sz="quarter" idx="10"/>
          </p:nvPr>
        </p:nvSpPr>
        <p:spPr/>
        <p:txBody>
          <a:bodyPr/>
          <a:lstStyle/>
          <a:p>
            <a:fld id="{CDEBFCCB-4480-4421-83B3-91705CD04180}" type="slidenum">
              <a:rPr lang="en-US" smtClean="0"/>
              <a:t>46</a:t>
            </a:fld>
            <a:endParaRPr lang="en-US"/>
          </a:p>
        </p:txBody>
      </p:sp>
    </p:spTree>
    <p:extLst>
      <p:ext uri="{BB962C8B-B14F-4D97-AF65-F5344CB8AC3E}">
        <p14:creationId xmlns:p14="http://schemas.microsoft.com/office/powerpoint/2010/main" val="20539721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also measured the rate of protein degradation</a:t>
            </a:r>
            <a:r>
              <a:rPr lang="en-US" baseline="0" dirty="0" smtClean="0"/>
              <a:t>. This is another twist on the first experiment. Cells are differentiated for 7 days, given steroids afterwards for 1, 2, 3 days. But in a change, cells are grown for a very long time at fixed concentration of radioactive </a:t>
            </a:r>
            <a:r>
              <a:rPr lang="en-US" baseline="0" dirty="0" err="1" smtClean="0"/>
              <a:t>aminoacid</a:t>
            </a:r>
            <a:r>
              <a:rPr lang="en-US" baseline="0" dirty="0" smtClean="0"/>
              <a:t>. Only in the last 6 hours of life, I am removing completely the radioactive amino acid from the medium. The amount of non-protein radioactivity formed in those 6 hours indicates how fast protein degradation occurs.</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47</a:t>
            </a:fld>
            <a:endParaRPr lang="en-US"/>
          </a:p>
        </p:txBody>
      </p:sp>
    </p:spTree>
    <p:extLst>
      <p:ext uri="{BB962C8B-B14F-4D97-AF65-F5344CB8AC3E}">
        <p14:creationId xmlns:p14="http://schemas.microsoft.com/office/powerpoint/2010/main" val="16646099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48</a:t>
            </a:fld>
            <a:endParaRPr lang="en-US"/>
          </a:p>
        </p:txBody>
      </p:sp>
    </p:spTree>
    <p:extLst>
      <p:ext uri="{BB962C8B-B14F-4D97-AF65-F5344CB8AC3E}">
        <p14:creationId xmlns:p14="http://schemas.microsoft.com/office/powerpoint/2010/main" val="5056497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deeply indebted to the members of my committee, Profs. Caroline Apovian, Shalender Bhasin, Isabel Dominguez, Konstantin Kandror, Monty Montano, and Carlo</a:t>
            </a:r>
            <a:r>
              <a:rPr lang="en-US" baseline="0" dirty="0" smtClean="0"/>
              <a:t> </a:t>
            </a:r>
            <a:r>
              <a:rPr lang="en-US" dirty="0" smtClean="0"/>
              <a:t>Serra.</a:t>
            </a:r>
          </a:p>
          <a:p>
            <a:r>
              <a:rPr lang="en-US" dirty="0" smtClean="0"/>
              <a:t>I am</a:t>
            </a:r>
            <a:r>
              <a:rPr lang="en-US" baseline="0" dirty="0" smtClean="0"/>
              <a:t> </a:t>
            </a:r>
            <a:r>
              <a:rPr lang="en-US" dirty="0" smtClean="0"/>
              <a:t>grateful to the leaders of the graduate programs at Boston University School of Medicine, Profs. William Cruikshank, David Atkinson, and Mary Jo Murnane.</a:t>
            </a:r>
          </a:p>
          <a:p>
            <a:r>
              <a:rPr lang="en-US" dirty="0" smtClean="0"/>
              <a:t>I am commending</a:t>
            </a:r>
            <a:r>
              <a:rPr lang="en-US" baseline="0" dirty="0" smtClean="0"/>
              <a:t> </a:t>
            </a:r>
            <a:r>
              <a:rPr lang="en-US" dirty="0" smtClean="0"/>
              <a:t>the assistance I received from Drs. Wen Guo, Mikhail Zakharov, </a:t>
            </a:r>
            <a:r>
              <a:rPr lang="en-US" dirty="0" err="1" smtClean="0"/>
              <a:t>Gianluca</a:t>
            </a:r>
            <a:r>
              <a:rPr lang="en-US" dirty="0" smtClean="0"/>
              <a:t> </a:t>
            </a:r>
            <a:r>
              <a:rPr lang="en-US" dirty="0" err="1" smtClean="0"/>
              <a:t>Toraldo</a:t>
            </a:r>
            <a:r>
              <a:rPr lang="en-US" dirty="0" smtClean="0"/>
              <a:t>, and Michael Panichas.</a:t>
            </a:r>
          </a:p>
          <a:p>
            <a:r>
              <a:rPr lang="en-US" dirty="0" smtClean="0"/>
              <a:t>I</a:t>
            </a:r>
            <a:r>
              <a:rPr lang="en-US" baseline="0" dirty="0" smtClean="0"/>
              <a:t> </a:t>
            </a:r>
            <a:r>
              <a:rPr lang="en-US" dirty="0" smtClean="0"/>
              <a:t>am also obliged to Mary Kathleen Deloge.</a:t>
            </a:r>
          </a:p>
          <a:p>
            <a:r>
              <a:rPr lang="en-US" dirty="0" smtClean="0"/>
              <a:t>I</a:t>
            </a:r>
            <a:r>
              <a:rPr lang="en-US" baseline="0" dirty="0" smtClean="0"/>
              <a:t> </a:t>
            </a:r>
            <a:r>
              <a:rPr lang="en-US" dirty="0" smtClean="0"/>
              <a:t>am also thanking my past mentors, Profs. Vasile Munteanu, Alex Babes, Gordon Reid, Anne Treisman, and Assen Marintchev.</a:t>
            </a:r>
          </a:p>
          <a:p>
            <a:r>
              <a:rPr lang="en-US" dirty="0" smtClean="0"/>
              <a:t>I am thanking my wife who must have seen this ten times before.</a:t>
            </a:r>
          </a:p>
          <a:p>
            <a:r>
              <a:rPr lang="en-US" dirty="0" smtClean="0"/>
              <a:t>I am thanking the government and the nation for the money, and BU for making</a:t>
            </a:r>
            <a:r>
              <a:rPr lang="en-US" baseline="0" dirty="0" smtClean="0"/>
              <a:t> it happen.</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54</a:t>
            </a:fld>
            <a:endParaRPr lang="en-US"/>
          </a:p>
        </p:txBody>
      </p:sp>
    </p:spTree>
    <p:extLst>
      <p:ext uri="{BB962C8B-B14F-4D97-AF65-F5344CB8AC3E}">
        <p14:creationId xmlns:p14="http://schemas.microsoft.com/office/powerpoint/2010/main" val="3328141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won’t be a </a:t>
            </a:r>
            <a:r>
              <a:rPr lang="en-US" baseline="0" dirty="0" smtClean="0"/>
              <a:t>randomized trial </a:t>
            </a:r>
            <a:r>
              <a:rPr lang="en-US" baseline="0" dirty="0" smtClean="0"/>
              <a:t>of two </a:t>
            </a:r>
            <a:r>
              <a:rPr lang="en-US" baseline="0" dirty="0" smtClean="0"/>
              <a:t>drugs perceived as dangerous, although they are </a:t>
            </a:r>
            <a:r>
              <a:rPr lang="en-US" baseline="0" dirty="0" smtClean="0"/>
              <a:t>very commonly prescribed</a:t>
            </a:r>
            <a:r>
              <a:rPr lang="en-US" baseline="0" dirty="0" smtClean="0"/>
              <a:t>. We have to rely on animal studies. Early studies using farm animals, such as sheep, cows, rabbits, failed to model glucocorticoid myopathy. </a:t>
            </a:r>
            <a:r>
              <a:rPr lang="en-US" baseline="0" dirty="0" smtClean="0"/>
              <a:t>In cows, the muscle fibers may shrink - we don’t know -, but cows </a:t>
            </a:r>
            <a:r>
              <a:rPr lang="en-US" baseline="0" dirty="0" smtClean="0"/>
              <a:t>have massive intramuscular fat </a:t>
            </a:r>
            <a:r>
              <a:rPr lang="en-US" baseline="0" dirty="0" smtClean="0"/>
              <a:t>deposits, which grow under dexamethasone stimulation. So </a:t>
            </a:r>
            <a:r>
              <a:rPr lang="en-US" baseline="0" dirty="0" smtClean="0"/>
              <a:t>cow muscle will </a:t>
            </a:r>
            <a:r>
              <a:rPr lang="en-US" baseline="0" dirty="0" smtClean="0"/>
              <a:t>grow thicker </a:t>
            </a:r>
            <a:r>
              <a:rPr lang="en-US" baseline="0" dirty="0" smtClean="0"/>
              <a:t>and </a:t>
            </a:r>
            <a:r>
              <a:rPr lang="en-US" baseline="0" dirty="0" smtClean="0"/>
              <a:t>heavier with glucocorticoids, </a:t>
            </a:r>
            <a:r>
              <a:rPr lang="en-US" baseline="0" dirty="0" smtClean="0"/>
              <a:t>even if less </a:t>
            </a:r>
            <a:r>
              <a:rPr lang="en-US" baseline="0" dirty="0" smtClean="0"/>
              <a:t>functional. </a:t>
            </a:r>
            <a:r>
              <a:rPr lang="en-US" baseline="0" dirty="0" smtClean="0"/>
              <a:t>NEXT</a:t>
            </a:r>
          </a:p>
          <a:p>
            <a:r>
              <a:rPr lang="en-US" baseline="0" dirty="0" smtClean="0"/>
              <a:t>More recently, studies have looked at rats. Many studies confirm that, in rats, muscle mass is reduced by dexamethasone, by nearly 20% in a week or so. Here, we see that adding testosterone is beneficial to the rat, </a:t>
            </a:r>
            <a:r>
              <a:rPr lang="en-US" baseline="0" dirty="0" smtClean="0"/>
              <a:t>because </a:t>
            </a:r>
            <a:r>
              <a:rPr lang="en-US" baseline="0" smtClean="0"/>
              <a:t>it partly </a:t>
            </a:r>
            <a:r>
              <a:rPr lang="en-US" baseline="0" dirty="0" smtClean="0"/>
              <a:t>rescues muscle mass. </a:t>
            </a:r>
            <a:r>
              <a:rPr lang="en-US" baseline="0" dirty="0" smtClean="0"/>
              <a:t>So we may conclude that what we saw in Crawford study on humans </a:t>
            </a:r>
            <a:r>
              <a:rPr lang="en-US" baseline="0" dirty="0" smtClean="0"/>
              <a:t>is replicable </a:t>
            </a:r>
            <a:r>
              <a:rPr lang="en-US" baseline="0" dirty="0" smtClean="0"/>
              <a:t>on </a:t>
            </a:r>
            <a:r>
              <a:rPr lang="en-US" baseline="0" dirty="0" smtClean="0"/>
              <a:t>rats. </a:t>
            </a:r>
            <a:r>
              <a:rPr lang="en-US" baseline="0" dirty="0" smtClean="0"/>
              <a:t>Or </a:t>
            </a:r>
            <a:r>
              <a:rPr lang="en-US" baseline="0" dirty="0" smtClean="0"/>
              <a:t>is it? </a:t>
            </a:r>
            <a:r>
              <a:rPr lang="en-US" baseline="0" dirty="0" smtClean="0"/>
              <a:t>NEXT</a:t>
            </a:r>
          </a:p>
          <a:p>
            <a:r>
              <a:rPr lang="en-US" baseline="0" dirty="0" smtClean="0"/>
              <a:t>In another study, we see the same loss of muscle mass with dexamethasone, but here, testosterone does not seem to help any longer, despite being given five times more. So it’s a </a:t>
            </a:r>
            <a:r>
              <a:rPr lang="en-US" baseline="0" dirty="0" smtClean="0"/>
              <a:t>coin toss</a:t>
            </a:r>
            <a:r>
              <a:rPr lang="en-US" baseline="0" dirty="0" smtClean="0"/>
              <a:t>? No, it is not, there is a third group, which published </a:t>
            </a:r>
            <a:r>
              <a:rPr lang="en-US" baseline="0" dirty="0" smtClean="0"/>
              <a:t>four papers on the subject, </a:t>
            </a:r>
            <a:r>
              <a:rPr lang="en-US" baseline="0" dirty="0" smtClean="0"/>
              <a:t>and they vote with muscle protection. So all in all, </a:t>
            </a:r>
            <a:r>
              <a:rPr lang="en-US" baseline="0" dirty="0" smtClean="0"/>
              <a:t>testosterone </a:t>
            </a:r>
            <a:r>
              <a:rPr lang="en-US" baseline="0" dirty="0" smtClean="0"/>
              <a:t>protects </a:t>
            </a:r>
            <a:r>
              <a:rPr lang="en-US" baseline="0" dirty="0" smtClean="0"/>
              <a:t>rat muscle </a:t>
            </a:r>
            <a:r>
              <a:rPr lang="en-US" baseline="0" dirty="0" smtClean="0"/>
              <a:t>from dexamethasone-induced atrophy. That </a:t>
            </a:r>
            <a:r>
              <a:rPr lang="en-US" baseline="0" dirty="0" smtClean="0"/>
              <a:t>sets us towards my </a:t>
            </a:r>
            <a:r>
              <a:rPr lang="en-US" baseline="0" dirty="0" smtClean="0"/>
              <a:t>first hypothesis. NEXT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5</a:t>
            </a:fld>
            <a:endParaRPr lang="en-US"/>
          </a:p>
        </p:txBody>
      </p:sp>
    </p:spTree>
    <p:extLst>
      <p:ext uri="{BB962C8B-B14F-4D97-AF65-F5344CB8AC3E}">
        <p14:creationId xmlns:p14="http://schemas.microsoft.com/office/powerpoint/2010/main" val="3513571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Given </a:t>
            </a:r>
            <a:r>
              <a:rPr lang="en-US" baseline="0" dirty="0" smtClean="0"/>
              <a:t>that our best, off the shelf </a:t>
            </a:r>
            <a:r>
              <a:rPr lang="en-US" baseline="0" dirty="0" err="1" smtClean="0"/>
              <a:t>transgenics</a:t>
            </a:r>
            <a:r>
              <a:rPr lang="en-US" baseline="0" dirty="0" smtClean="0"/>
              <a:t> are </a:t>
            </a:r>
            <a:r>
              <a:rPr lang="en-US" baseline="0" dirty="0" smtClean="0"/>
              <a:t>mice</a:t>
            </a:r>
            <a:r>
              <a:rPr lang="en-US" baseline="0" dirty="0" smtClean="0"/>
              <a:t>, that the best microarray chips are for </a:t>
            </a:r>
            <a:r>
              <a:rPr lang="en-US" baseline="0" dirty="0" smtClean="0"/>
              <a:t>mice, </a:t>
            </a:r>
            <a:r>
              <a:rPr lang="en-US" baseline="0" dirty="0" smtClean="0"/>
              <a:t>I became more interested in </a:t>
            </a:r>
            <a:r>
              <a:rPr lang="en-US" baseline="0" dirty="0" smtClean="0"/>
              <a:t>mice. We know that mice exhibit </a:t>
            </a:r>
            <a:r>
              <a:rPr lang="en-US" baseline="0" dirty="0" smtClean="0"/>
              <a:t>loss of muscle in response to dexamethasone, but no one has looked into whether testosterone could prevent that loss of muscle. NEXT</a:t>
            </a:r>
          </a:p>
          <a:p>
            <a:r>
              <a:rPr lang="en-US" baseline="0" dirty="0" smtClean="0"/>
              <a:t>My first hypothesis is that testosterone alleviates dexamethasone induced loss of muscle mass in mice. </a:t>
            </a:r>
            <a:r>
              <a:rPr lang="en-US" baseline="0" dirty="0" smtClean="0"/>
              <a:t>NEXT</a:t>
            </a:r>
            <a:endParaRPr lang="en-US" dirty="0"/>
          </a:p>
        </p:txBody>
      </p:sp>
      <p:sp>
        <p:nvSpPr>
          <p:cNvPr id="4" name="Slide Number Placeholder 3"/>
          <p:cNvSpPr>
            <a:spLocks noGrp="1"/>
          </p:cNvSpPr>
          <p:nvPr>
            <p:ph type="sldNum" sz="quarter" idx="10"/>
          </p:nvPr>
        </p:nvSpPr>
        <p:spPr/>
        <p:txBody>
          <a:bodyPr/>
          <a:lstStyle/>
          <a:p>
            <a:fld id="{CDEBFCCB-4480-4421-83B3-91705CD04180}" type="slidenum">
              <a:rPr lang="en-US" smtClean="0"/>
              <a:t>6</a:t>
            </a:fld>
            <a:endParaRPr lang="en-US"/>
          </a:p>
        </p:txBody>
      </p:sp>
    </p:spTree>
    <p:extLst>
      <p:ext uri="{BB962C8B-B14F-4D97-AF65-F5344CB8AC3E}">
        <p14:creationId xmlns:p14="http://schemas.microsoft.com/office/powerpoint/2010/main" val="598300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t>
            </a:r>
            <a:r>
              <a:rPr lang="en-US" baseline="0" dirty="0" smtClean="0"/>
              <a:t>focus </a:t>
            </a:r>
            <a:r>
              <a:rPr lang="en-US" baseline="0" dirty="0" smtClean="0"/>
              <a:t>on the specifics of this atrophy model. As I said, rats and dexamethasone have been a more common combination in literature. NEXT</a:t>
            </a:r>
          </a:p>
          <a:p>
            <a:r>
              <a:rPr lang="en-US" dirty="0" smtClean="0"/>
              <a:t>There, we</a:t>
            </a:r>
            <a:r>
              <a:rPr lang="en-US" baseline="0" dirty="0" smtClean="0"/>
              <a:t> see the same increase in urinary </a:t>
            </a:r>
            <a:r>
              <a:rPr lang="en-US" baseline="0" dirty="0" err="1" smtClean="0"/>
              <a:t>methylhistidine</a:t>
            </a:r>
            <a:r>
              <a:rPr lang="en-US" baseline="0" dirty="0" smtClean="0"/>
              <a:t> as in human studies, </a:t>
            </a:r>
            <a:r>
              <a:rPr lang="en-US" baseline="0" dirty="0" smtClean="0"/>
              <a:t>indicating that glucocorticoids stimulate protein degradation in muscle. </a:t>
            </a:r>
            <a:r>
              <a:rPr lang="en-US" baseline="0" dirty="0" smtClean="0"/>
              <a:t>I </a:t>
            </a:r>
            <a:r>
              <a:rPr lang="en-US" baseline="0" dirty="0" smtClean="0"/>
              <a:t>am not aware of a method of accurately collecting 24 hour urine from mice, </a:t>
            </a:r>
            <a:r>
              <a:rPr lang="en-US" baseline="0" dirty="0" smtClean="0"/>
              <a:t>without upsetting its cortisol levels, so </a:t>
            </a:r>
            <a:r>
              <a:rPr lang="en-US" baseline="0" dirty="0" smtClean="0"/>
              <a:t>it is not of much help for my studies. NEXT</a:t>
            </a:r>
          </a:p>
          <a:p>
            <a:r>
              <a:rPr lang="en-US" baseline="0" dirty="0" smtClean="0"/>
              <a:t>Another rat experiment informs about the mechanism for this protein degradation. Say you take a rat and give it dexamethasone for a week. That puts it in a very catabolic state. If you </a:t>
            </a:r>
            <a:r>
              <a:rPr lang="en-US" baseline="0" dirty="0" smtClean="0"/>
              <a:t>take </a:t>
            </a:r>
            <a:r>
              <a:rPr lang="en-US" baseline="0" dirty="0" smtClean="0"/>
              <a:t>a </a:t>
            </a:r>
            <a:r>
              <a:rPr lang="en-US" baseline="0" dirty="0" smtClean="0"/>
              <a:t>muscle from this mouse, you </a:t>
            </a:r>
            <a:r>
              <a:rPr lang="en-US" baseline="0" dirty="0" smtClean="0"/>
              <a:t>will see it exuding free amino </a:t>
            </a:r>
            <a:r>
              <a:rPr lang="en-US" baseline="0" dirty="0" smtClean="0"/>
              <a:t>acids, due to that proteolytic </a:t>
            </a:r>
            <a:r>
              <a:rPr lang="en-US" baseline="0" dirty="0" smtClean="0"/>
              <a:t>activity. So let’s say you </a:t>
            </a:r>
            <a:r>
              <a:rPr lang="en-US" baseline="0" dirty="0" smtClean="0"/>
              <a:t>take a gastrocnemius from this rat, and you put </a:t>
            </a:r>
            <a:r>
              <a:rPr lang="en-US" baseline="0" dirty="0" smtClean="0"/>
              <a:t>in a test tube with warm buffer one such muscle. And then you </a:t>
            </a:r>
            <a:r>
              <a:rPr lang="en-US" baseline="0" dirty="0" smtClean="0"/>
              <a:t>take the </a:t>
            </a:r>
            <a:r>
              <a:rPr lang="en-US" baseline="0" dirty="0" smtClean="0"/>
              <a:t>other, contralateral </a:t>
            </a:r>
            <a:r>
              <a:rPr lang="en-US" baseline="0" dirty="0" smtClean="0"/>
              <a:t>muscle, and you put it </a:t>
            </a:r>
            <a:r>
              <a:rPr lang="en-US" baseline="0" dirty="0" smtClean="0"/>
              <a:t>in another test tube, with the same medium, but supplemented with MG132. This is a proteasome inhibitor. </a:t>
            </a:r>
            <a:r>
              <a:rPr lang="en-US" baseline="0" dirty="0" smtClean="0"/>
              <a:t>In the second tube, dexamethasone-stimulated </a:t>
            </a:r>
            <a:r>
              <a:rPr lang="en-US" baseline="0" dirty="0" smtClean="0"/>
              <a:t>amino acid release is </a:t>
            </a:r>
            <a:r>
              <a:rPr lang="en-US" baseline="0" dirty="0" smtClean="0"/>
              <a:t>cut down to a fifth. </a:t>
            </a:r>
            <a:r>
              <a:rPr lang="en-US" baseline="0" dirty="0" smtClean="0"/>
              <a:t>So most of the bulk protein digestion is done by a proteasome-dependent system. NEXT</a:t>
            </a:r>
          </a:p>
          <a:p>
            <a:r>
              <a:rPr lang="en-US" baseline="0" dirty="0" smtClean="0"/>
              <a:t>Recent genomics studies showed that, similar to other atrophy models, loss of muscle caused by dexamethasone is correlated with an increase in expression of two E3 ligases, enzymes that catalyze the last step in the ubiquitin-mediated proteolysis. </a:t>
            </a:r>
            <a:r>
              <a:rPr lang="en-US" baseline="0" dirty="0" smtClean="0"/>
              <a:t>These are called atrogenes. So </a:t>
            </a:r>
            <a:r>
              <a:rPr lang="en-US" baseline="0" dirty="0" smtClean="0"/>
              <a:t>this is another line of evidence showing that muscle loss caused by glucocorticoids is reliant on the ubiquitin-proteasome system. NEXT</a:t>
            </a:r>
          </a:p>
          <a:p>
            <a:r>
              <a:rPr lang="en-US" baseline="0" dirty="0" smtClean="0"/>
              <a:t>Before </a:t>
            </a:r>
            <a:r>
              <a:rPr lang="en-US" baseline="0" dirty="0" smtClean="0"/>
              <a:t>moving from proteolysis, </a:t>
            </a:r>
            <a:r>
              <a:rPr lang="en-US" baseline="0" dirty="0" smtClean="0"/>
              <a:t>we must recall that 20% of the increase in protein degradation seems independent of the proteasome. So other proteolytic systems may be involved.</a:t>
            </a:r>
          </a:p>
        </p:txBody>
      </p:sp>
      <p:sp>
        <p:nvSpPr>
          <p:cNvPr id="4" name="Slide Number Placeholder 3"/>
          <p:cNvSpPr>
            <a:spLocks noGrp="1"/>
          </p:cNvSpPr>
          <p:nvPr>
            <p:ph type="sldNum" sz="quarter" idx="10"/>
          </p:nvPr>
        </p:nvSpPr>
        <p:spPr/>
        <p:txBody>
          <a:bodyPr/>
          <a:lstStyle/>
          <a:p>
            <a:fld id="{CDEBFCCB-4480-4421-83B3-91705CD04180}" type="slidenum">
              <a:rPr lang="en-US" smtClean="0"/>
              <a:t>7</a:t>
            </a:fld>
            <a:endParaRPr lang="en-US"/>
          </a:p>
        </p:txBody>
      </p:sp>
    </p:spTree>
    <p:extLst>
      <p:ext uri="{BB962C8B-B14F-4D97-AF65-F5344CB8AC3E}">
        <p14:creationId xmlns:p14="http://schemas.microsoft.com/office/powerpoint/2010/main" val="2106767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a series of molecular clues that glucocorticoids, in addition to stimulating protein degradation, reduce protein synthesis. Unfortunately, studies looking directly at the rate of protein synthesis are rare and </a:t>
            </a:r>
            <a:r>
              <a:rPr lang="en-US" baseline="0" dirty="0" smtClean="0"/>
              <a:t>inconclusive.</a:t>
            </a:r>
          </a:p>
          <a:p>
            <a:r>
              <a:rPr lang="en-US" baseline="0" dirty="0" smtClean="0"/>
              <a:t>In </a:t>
            </a:r>
            <a:r>
              <a:rPr lang="en-US" baseline="0" dirty="0" smtClean="0"/>
              <a:t>fact, this is the only study of protein synthesis rate in response to dexamethasone in mice. After three days, protein synthesis rate is reduced by dexamethasone. But after 14 days, protein synthesis is </a:t>
            </a:r>
            <a:r>
              <a:rPr lang="en-US" baseline="0" dirty="0" smtClean="0"/>
              <a:t>increased. Literature </a:t>
            </a:r>
            <a:r>
              <a:rPr lang="en-US" baseline="0" dirty="0" smtClean="0"/>
              <a:t>does not describe similar changes in protein degradation. </a:t>
            </a:r>
            <a:r>
              <a:rPr lang="en-US" baseline="0" dirty="0" smtClean="0"/>
              <a:t>This </a:t>
            </a:r>
            <a:r>
              <a:rPr lang="en-US" baseline="0" dirty="0" smtClean="0"/>
              <a:t>may mean that after sustained muscle loss, feedback mechanisms kick in, and protein synthesis responds. It also means that change in protein synthesis here, and in many other models of atrophy, is quite hard to prove. Choice of experimental conditions becomes very important. NEXT</a:t>
            </a:r>
          </a:p>
        </p:txBody>
      </p:sp>
      <p:sp>
        <p:nvSpPr>
          <p:cNvPr id="4" name="Slide Number Placeholder 3"/>
          <p:cNvSpPr>
            <a:spLocks noGrp="1"/>
          </p:cNvSpPr>
          <p:nvPr>
            <p:ph type="sldNum" sz="quarter" idx="10"/>
          </p:nvPr>
        </p:nvSpPr>
        <p:spPr/>
        <p:txBody>
          <a:bodyPr/>
          <a:lstStyle/>
          <a:p>
            <a:fld id="{CDEBFCCB-4480-4421-83B3-91705CD04180}" type="slidenum">
              <a:rPr lang="en-US" smtClean="0"/>
              <a:t>8</a:t>
            </a:fld>
            <a:endParaRPr lang="en-US"/>
          </a:p>
        </p:txBody>
      </p:sp>
    </p:spTree>
    <p:extLst>
      <p:ext uri="{BB962C8B-B14F-4D97-AF65-F5344CB8AC3E}">
        <p14:creationId xmlns:p14="http://schemas.microsoft.com/office/powerpoint/2010/main" val="4170599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is testosterone working? As I said</a:t>
            </a:r>
            <a:r>
              <a:rPr lang="en-US" baseline="0" dirty="0" smtClean="0"/>
              <a:t>, it may depend from condition to condition, but in many other conditions, it improves protein synthesis rate. Recently, it has been shown that muscle may also lower the rate of protein degradation.</a:t>
            </a:r>
          </a:p>
          <a:p>
            <a:r>
              <a:rPr lang="en-US" baseline="0" dirty="0" smtClean="0"/>
              <a:t>In Texas there is a group that measures proteasome catalytic activity in men receiving testosterone. They had shown testosterone’s protective effect in people with burns. Now, burns cause muscle loss and an increase in cortisol. It is not clear how </a:t>
            </a:r>
            <a:r>
              <a:rPr lang="en-US" baseline="0" dirty="0" smtClean="0"/>
              <a:t>much </a:t>
            </a:r>
            <a:r>
              <a:rPr lang="en-US" baseline="0" dirty="0" smtClean="0"/>
              <a:t>hypercortisolism </a:t>
            </a:r>
            <a:r>
              <a:rPr lang="en-US" baseline="0" dirty="0" smtClean="0"/>
              <a:t>affects muscle mass in </a:t>
            </a:r>
            <a:r>
              <a:rPr lang="en-US" baseline="0" dirty="0" smtClean="0"/>
              <a:t>the burned. But if hypercortisolism turns out to be </a:t>
            </a:r>
            <a:r>
              <a:rPr lang="en-US" baseline="0" dirty="0" smtClean="0"/>
              <a:t>the mechanism of muscle loss in </a:t>
            </a:r>
            <a:r>
              <a:rPr lang="en-US" baseline="0" dirty="0" smtClean="0"/>
              <a:t>burns, proteasome inhibition emerges as an important muscle protective mechanism. NEXT</a:t>
            </a:r>
          </a:p>
          <a:p>
            <a:r>
              <a:rPr lang="en-US" baseline="0" dirty="0" smtClean="0"/>
              <a:t>Another study was run by Dr. </a:t>
            </a:r>
            <a:r>
              <a:rPr lang="en-US" baseline="0" dirty="0" err="1" smtClean="0"/>
              <a:t>Bhasin</a:t>
            </a:r>
            <a:r>
              <a:rPr lang="en-US" baseline="0" dirty="0" smtClean="0"/>
              <a:t> in my first year in his lab. I volunteered the idea that proteasome catalytic activity may be a good readout of the ubiquitin proteasome system. Indeed, castrating mice led to rapid loss of muscle, especially in </a:t>
            </a:r>
            <a:r>
              <a:rPr lang="en-US" baseline="0" dirty="0" err="1" smtClean="0"/>
              <a:t>levator</a:t>
            </a:r>
            <a:r>
              <a:rPr lang="en-US" baseline="0" dirty="0" smtClean="0"/>
              <a:t> </a:t>
            </a:r>
            <a:r>
              <a:rPr lang="en-US" baseline="0" dirty="0" err="1" smtClean="0"/>
              <a:t>ani</a:t>
            </a:r>
            <a:r>
              <a:rPr lang="en-US" baseline="0" dirty="0" smtClean="0"/>
              <a:t>, a perineal muscle, very sensitive to levels of testosterone. There, the loss of muscle was correlated with increased proteasome activity and with </a:t>
            </a:r>
            <a:r>
              <a:rPr lang="en-US" baseline="0" dirty="0" err="1" smtClean="0"/>
              <a:t>atrogene</a:t>
            </a:r>
            <a:r>
              <a:rPr lang="en-US" baseline="0" dirty="0" smtClean="0"/>
              <a:t> expression. Giving testosterone back to these castrated mice restored their muscle mass, and repressed their proteasome activity.</a:t>
            </a:r>
          </a:p>
        </p:txBody>
      </p:sp>
      <p:sp>
        <p:nvSpPr>
          <p:cNvPr id="4" name="Slide Number Placeholder 3"/>
          <p:cNvSpPr>
            <a:spLocks noGrp="1"/>
          </p:cNvSpPr>
          <p:nvPr>
            <p:ph type="sldNum" sz="quarter" idx="10"/>
          </p:nvPr>
        </p:nvSpPr>
        <p:spPr/>
        <p:txBody>
          <a:bodyPr/>
          <a:lstStyle/>
          <a:p>
            <a:fld id="{CDEBFCCB-4480-4421-83B3-91705CD04180}" type="slidenum">
              <a:rPr lang="en-US" smtClean="0"/>
              <a:t>9</a:t>
            </a:fld>
            <a:endParaRPr lang="en-US"/>
          </a:p>
        </p:txBody>
      </p:sp>
    </p:spTree>
    <p:extLst>
      <p:ext uri="{BB962C8B-B14F-4D97-AF65-F5344CB8AC3E}">
        <p14:creationId xmlns:p14="http://schemas.microsoft.com/office/powerpoint/2010/main" val="1516756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E54D729-5B01-4BAB-9E7A-5BDEA27ECD42}" type="datetimeFigureOut">
              <a:rPr lang="en-US" smtClean="0"/>
              <a:t>7/12/2015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388025768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E54D729-5B01-4BAB-9E7A-5BDEA27ECD42}" type="datetimeFigureOut">
              <a:rPr lang="en-US" smtClean="0"/>
              <a:t>7/12/2015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2004292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E54D729-5B01-4BAB-9E7A-5BDEA27ECD42}" type="datetimeFigureOut">
              <a:rPr lang="en-US" smtClean="0"/>
              <a:t>7/12/2015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64434263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E54D729-5B01-4BAB-9E7A-5BDEA27ECD42}" type="datetimeFigureOut">
              <a:rPr lang="en-US" smtClean="0"/>
              <a:t>7/12/2015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121951592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54D729-5B01-4BAB-9E7A-5BDEA27ECD42}" type="datetimeFigureOut">
              <a:rPr lang="en-US" smtClean="0"/>
              <a:t>7/12/2015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4137498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E54D729-5B01-4BAB-9E7A-5BDEA27ECD42}" type="datetimeFigureOut">
              <a:rPr lang="en-US" smtClean="0"/>
              <a:t>7/12/2015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3111234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E54D729-5B01-4BAB-9E7A-5BDEA27ECD42}" type="datetimeFigureOut">
              <a:rPr lang="en-US" smtClean="0"/>
              <a:t>7/12/2015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3550640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E54D729-5B01-4BAB-9E7A-5BDEA27ECD42}" type="datetimeFigureOut">
              <a:rPr lang="en-US" smtClean="0"/>
              <a:t>7/12/2015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1430501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54D729-5B01-4BAB-9E7A-5BDEA27ECD42}" type="datetimeFigureOut">
              <a:rPr lang="en-US" smtClean="0"/>
              <a:t>7/12/2015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3979428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54D729-5B01-4BAB-9E7A-5BDEA27ECD42}" type="datetimeFigureOut">
              <a:rPr lang="en-US" smtClean="0"/>
              <a:t>7/12/2015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2936599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54D729-5B01-4BAB-9E7A-5BDEA27ECD42}" type="datetimeFigureOut">
              <a:rPr lang="en-US" smtClean="0"/>
              <a:t>7/12/2015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A84B6F-B634-4A7D-826E-E449C47F2C35}" type="slidenum">
              <a:rPr lang="en-US" smtClean="0"/>
              <a:t>‹#›</a:t>
            </a:fld>
            <a:endParaRPr lang="en-US"/>
          </a:p>
        </p:txBody>
      </p:sp>
    </p:spTree>
    <p:extLst>
      <p:ext uri="{BB962C8B-B14F-4D97-AF65-F5344CB8AC3E}">
        <p14:creationId xmlns:p14="http://schemas.microsoft.com/office/powerpoint/2010/main" val="3798202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54D729-5B01-4BAB-9E7A-5BDEA27ECD42}" type="datetimeFigureOut">
              <a:rPr lang="en-US" smtClean="0"/>
              <a:t>7/12/2015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A84B6F-B634-4A7D-826E-E449C47F2C35}" type="slidenum">
              <a:rPr lang="en-US" smtClean="0"/>
              <a:t>‹#›</a:t>
            </a:fld>
            <a:endParaRPr lang="en-US"/>
          </a:p>
        </p:txBody>
      </p:sp>
    </p:spTree>
    <p:extLst>
      <p:ext uri="{BB962C8B-B14F-4D97-AF65-F5344CB8AC3E}">
        <p14:creationId xmlns:p14="http://schemas.microsoft.com/office/powerpoint/2010/main" val="37315387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7" Type="http://schemas.microsoft.com/office/2007/relationships/hdphoto" Target="../media/hdphoto2.wdp"/><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4.png"/><Relationship Id="rId7" Type="http://schemas.openxmlformats.org/officeDocument/2006/relationships/image" Target="../media/image28.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1.png"/><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44.emf"/><Relationship Id="rId5" Type="http://schemas.openxmlformats.org/officeDocument/2006/relationships/image" Target="../media/image41.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47.png"/><Relationship Id="rId4" Type="http://schemas.microsoft.com/office/2007/relationships/hdphoto" Target="../media/hdphoto9.wdp"/></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9144000" cy="2387600"/>
          </a:xfrm>
        </p:spPr>
        <p:txBody>
          <a:bodyPr>
            <a:noAutofit/>
          </a:bodyPr>
          <a:lstStyle/>
          <a:p>
            <a:r>
              <a:rPr lang="en-US" sz="4800" dirty="0"/>
              <a:t>A murine model of glucocorticoid myopathy alleviation using androgen therapy</a:t>
            </a:r>
          </a:p>
        </p:txBody>
      </p:sp>
      <p:sp>
        <p:nvSpPr>
          <p:cNvPr id="3" name="Subtitle 2"/>
          <p:cNvSpPr>
            <a:spLocks noGrp="1"/>
          </p:cNvSpPr>
          <p:nvPr>
            <p:ph type="subTitle" idx="1"/>
          </p:nvPr>
        </p:nvSpPr>
        <p:spPr/>
        <p:txBody>
          <a:bodyPr/>
          <a:lstStyle/>
          <a:p>
            <a:r>
              <a:rPr lang="en-US" dirty="0"/>
              <a:t>Nicolae Lucian </a:t>
            </a:r>
            <a:r>
              <a:rPr lang="en-US" dirty="0" smtClean="0"/>
              <a:t>Sandor</a:t>
            </a:r>
          </a:p>
          <a:p>
            <a:r>
              <a:rPr lang="en-US" dirty="0" smtClean="0"/>
              <a:t>July </a:t>
            </a:r>
            <a:r>
              <a:rPr lang="en-US" dirty="0"/>
              <a:t>13th, 2015</a:t>
            </a:r>
          </a:p>
        </p:txBody>
      </p:sp>
    </p:spTree>
    <p:extLst>
      <p:ext uri="{BB962C8B-B14F-4D97-AF65-F5344CB8AC3E}">
        <p14:creationId xmlns:p14="http://schemas.microsoft.com/office/powerpoint/2010/main" val="17391492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Hypotheses</a:t>
            </a:r>
            <a:endParaRPr lang="en-US" dirty="0"/>
          </a:p>
        </p:txBody>
      </p:sp>
      <p:sp>
        <p:nvSpPr>
          <p:cNvPr id="3" name="Content Placeholder 2"/>
          <p:cNvSpPr>
            <a:spLocks noGrp="1"/>
          </p:cNvSpPr>
          <p:nvPr>
            <p:ph idx="1"/>
          </p:nvPr>
        </p:nvSpPr>
        <p:spPr/>
        <p:txBody>
          <a:bodyPr/>
          <a:lstStyle/>
          <a:p>
            <a:r>
              <a:rPr lang="en-US" dirty="0"/>
              <a:t>Testosterone alleviates dexamethasone-induced muscle atrophy in </a:t>
            </a:r>
            <a:r>
              <a:rPr lang="en-US" dirty="0" smtClean="0"/>
              <a:t>mice.</a:t>
            </a:r>
          </a:p>
          <a:p>
            <a:r>
              <a:rPr lang="en-US" dirty="0" smtClean="0"/>
              <a:t>Testosterone’s </a:t>
            </a:r>
            <a:r>
              <a:rPr lang="en-US" dirty="0"/>
              <a:t>myoprotective action </a:t>
            </a:r>
            <a:r>
              <a:rPr lang="en-US" dirty="0" smtClean="0"/>
              <a:t>includes an anti-catabolic component.</a:t>
            </a:r>
            <a:endParaRPr lang="en-US" dirty="0"/>
          </a:p>
        </p:txBody>
      </p:sp>
    </p:spTree>
    <p:extLst>
      <p:ext uri="{BB962C8B-B14F-4D97-AF65-F5344CB8AC3E}">
        <p14:creationId xmlns:p14="http://schemas.microsoft.com/office/powerpoint/2010/main" val="11360545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Glucocorticoids’ transcriptional </a:t>
            </a:r>
            <a:r>
              <a:rPr lang="en-US" dirty="0"/>
              <a:t>effect</a:t>
            </a:r>
          </a:p>
        </p:txBody>
      </p:sp>
      <p:sp>
        <p:nvSpPr>
          <p:cNvPr id="4" name="Rounded Rectangle 3"/>
          <p:cNvSpPr/>
          <p:nvPr/>
        </p:nvSpPr>
        <p:spPr>
          <a:xfrm>
            <a:off x="1067278" y="3770874"/>
            <a:ext cx="587209" cy="374571"/>
          </a:xfrm>
          <a:prstGeom prst="roundRect">
            <a:avLst/>
          </a:prstGeom>
          <a:noFill/>
          <a:ln w="25400">
            <a:solidFill>
              <a:schemeClr val="tx1"/>
            </a:solidFill>
          </a:ln>
        </p:spPr>
        <p:txBody>
          <a:bodyPr wrap="square">
            <a:spAutoFit/>
          </a:bodyPr>
          <a:lstStyle/>
          <a:p>
            <a:pPr algn="ctr"/>
            <a:r>
              <a:rPr lang="en-US" sz="1600" dirty="0" smtClean="0"/>
              <a:t>GR</a:t>
            </a:r>
            <a:endParaRPr lang="en-US" sz="1600" dirty="0"/>
          </a:p>
        </p:txBody>
      </p:sp>
      <p:sp>
        <p:nvSpPr>
          <p:cNvPr id="5" name="Rounded Rectangle 4"/>
          <p:cNvSpPr/>
          <p:nvPr/>
        </p:nvSpPr>
        <p:spPr>
          <a:xfrm>
            <a:off x="1008456" y="4145445"/>
            <a:ext cx="704852" cy="374571"/>
          </a:xfrm>
          <a:prstGeom prst="roundRect">
            <a:avLst/>
          </a:prstGeom>
          <a:noFill/>
          <a:ln w="25400">
            <a:solidFill>
              <a:schemeClr val="tx1"/>
            </a:solidFill>
          </a:ln>
        </p:spPr>
        <p:txBody>
          <a:bodyPr wrap="square">
            <a:spAutoFit/>
          </a:bodyPr>
          <a:lstStyle/>
          <a:p>
            <a:pPr algn="ctr"/>
            <a:r>
              <a:rPr lang="en-US" sz="1600" dirty="0" smtClean="0"/>
              <a:t>Dexa</a:t>
            </a:r>
            <a:endParaRPr lang="en-US" sz="1600" dirty="0"/>
          </a:p>
        </p:txBody>
      </p:sp>
      <p:cxnSp>
        <p:nvCxnSpPr>
          <p:cNvPr id="7" name="Straight Arrow Connector 6"/>
          <p:cNvCxnSpPr/>
          <p:nvPr/>
        </p:nvCxnSpPr>
        <p:spPr>
          <a:xfrm>
            <a:off x="1779749" y="4145445"/>
            <a:ext cx="1699260" cy="10128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3479009" y="5158301"/>
            <a:ext cx="678180" cy="374571"/>
          </a:xfrm>
          <a:prstGeom prst="roundRect">
            <a:avLst/>
          </a:prstGeom>
          <a:noFill/>
          <a:ln w="25400">
            <a:solidFill>
              <a:schemeClr val="tx1"/>
            </a:solidFill>
          </a:ln>
        </p:spPr>
        <p:txBody>
          <a:bodyPr wrap="square">
            <a:spAutoFit/>
          </a:bodyPr>
          <a:lstStyle/>
          <a:p>
            <a:pPr algn="ctr"/>
            <a:r>
              <a:rPr lang="en-US" sz="1600" dirty="0" smtClean="0"/>
              <a:t>Foxo</a:t>
            </a:r>
            <a:endParaRPr lang="en-US" sz="1600" dirty="0"/>
          </a:p>
        </p:txBody>
      </p:sp>
      <p:cxnSp>
        <p:nvCxnSpPr>
          <p:cNvPr id="10" name="Straight Arrow Connector 9"/>
          <p:cNvCxnSpPr/>
          <p:nvPr/>
        </p:nvCxnSpPr>
        <p:spPr>
          <a:xfrm flipV="1">
            <a:off x="4157189" y="4145445"/>
            <a:ext cx="1630680" cy="10128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5909341" y="3872737"/>
            <a:ext cx="838200" cy="374571"/>
          </a:xfrm>
          <a:prstGeom prst="roundRect">
            <a:avLst/>
          </a:prstGeom>
          <a:noFill/>
          <a:ln w="25400">
            <a:solidFill>
              <a:schemeClr val="tx1"/>
            </a:solidFill>
          </a:ln>
        </p:spPr>
        <p:txBody>
          <a:bodyPr wrap="square">
            <a:spAutoFit/>
          </a:bodyPr>
          <a:lstStyle/>
          <a:p>
            <a:pPr algn="ctr"/>
            <a:r>
              <a:rPr lang="en-US" sz="1600" dirty="0" smtClean="0"/>
              <a:t>MuRF1</a:t>
            </a:r>
            <a:endParaRPr lang="en-US" sz="1600" dirty="0"/>
          </a:p>
        </p:txBody>
      </p:sp>
      <p:cxnSp>
        <p:nvCxnSpPr>
          <p:cNvPr id="13" name="Straight Arrow Connector 12"/>
          <p:cNvCxnSpPr/>
          <p:nvPr/>
        </p:nvCxnSpPr>
        <p:spPr>
          <a:xfrm flipV="1">
            <a:off x="1779749" y="2945302"/>
            <a:ext cx="1630680" cy="10128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479009" y="2569729"/>
            <a:ext cx="678180" cy="374571"/>
          </a:xfrm>
          <a:prstGeom prst="roundRect">
            <a:avLst/>
          </a:prstGeom>
          <a:noFill/>
          <a:ln w="25400">
            <a:solidFill>
              <a:schemeClr val="tx1"/>
            </a:solidFill>
          </a:ln>
        </p:spPr>
        <p:txBody>
          <a:bodyPr wrap="square">
            <a:spAutoFit/>
          </a:bodyPr>
          <a:lstStyle/>
          <a:p>
            <a:pPr algn="ctr"/>
            <a:r>
              <a:rPr lang="en-US" sz="1600" dirty="0" smtClean="0"/>
              <a:t>Klf15</a:t>
            </a:r>
            <a:endParaRPr lang="en-US" sz="1600" dirty="0"/>
          </a:p>
        </p:txBody>
      </p:sp>
      <p:cxnSp>
        <p:nvCxnSpPr>
          <p:cNvPr id="15" name="Straight Arrow Connector 14"/>
          <p:cNvCxnSpPr/>
          <p:nvPr/>
        </p:nvCxnSpPr>
        <p:spPr>
          <a:xfrm>
            <a:off x="4088609" y="2945302"/>
            <a:ext cx="1699260" cy="1012856"/>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779749" y="4060024"/>
            <a:ext cx="4008120" cy="1"/>
          </a:xfrm>
          <a:prstGeom prst="straightConnector1">
            <a:avLst/>
          </a:prstGeom>
          <a:ln w="254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812384" y="3021603"/>
            <a:ext cx="3810" cy="207684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2983311" y="1910609"/>
            <a:ext cx="1600996" cy="374571"/>
          </a:xfrm>
          <a:prstGeom prst="roundRect">
            <a:avLst/>
          </a:prstGeom>
          <a:noFill/>
          <a:ln w="25400">
            <a:solidFill>
              <a:schemeClr val="tx1"/>
            </a:solidFill>
          </a:ln>
        </p:spPr>
        <p:txBody>
          <a:bodyPr wrap="square">
            <a:spAutoFit/>
          </a:bodyPr>
          <a:lstStyle/>
          <a:p>
            <a:pPr algn="ctr"/>
            <a:r>
              <a:rPr lang="en-US" sz="1600" dirty="0" smtClean="0"/>
              <a:t>Myostatin</a:t>
            </a:r>
            <a:endParaRPr lang="en-US" sz="1600" dirty="0"/>
          </a:p>
        </p:txBody>
      </p:sp>
      <p:cxnSp>
        <p:nvCxnSpPr>
          <p:cNvPr id="26" name="Straight Arrow Connector 25"/>
          <p:cNvCxnSpPr/>
          <p:nvPr/>
        </p:nvCxnSpPr>
        <p:spPr>
          <a:xfrm flipV="1">
            <a:off x="1453335" y="2224353"/>
            <a:ext cx="1407502" cy="1465122"/>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534202" y="4660478"/>
            <a:ext cx="1632270" cy="125981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7710601" y="3770874"/>
            <a:ext cx="1151053" cy="646986"/>
          </a:xfrm>
          <a:prstGeom prst="roundRect">
            <a:avLst/>
          </a:prstGeom>
          <a:noFill/>
          <a:ln w="25400">
            <a:solidFill>
              <a:schemeClr val="tx1"/>
            </a:solidFill>
          </a:ln>
        </p:spPr>
        <p:txBody>
          <a:bodyPr wrap="square">
            <a:spAutoFit/>
          </a:bodyPr>
          <a:lstStyle/>
          <a:p>
            <a:pPr algn="ctr"/>
            <a:r>
              <a:rPr lang="en-US" sz="1600" dirty="0" smtClean="0"/>
              <a:t>muscle</a:t>
            </a:r>
          </a:p>
          <a:p>
            <a:pPr algn="ctr"/>
            <a:r>
              <a:rPr lang="en-US" sz="1600" dirty="0" smtClean="0"/>
              <a:t>loss</a:t>
            </a:r>
            <a:endParaRPr lang="en-US" sz="1600" dirty="0"/>
          </a:p>
        </p:txBody>
      </p:sp>
      <p:sp>
        <p:nvSpPr>
          <p:cNvPr id="34" name="Rounded Rectangle 33"/>
          <p:cNvSpPr/>
          <p:nvPr/>
        </p:nvSpPr>
        <p:spPr>
          <a:xfrm>
            <a:off x="3274630" y="5991997"/>
            <a:ext cx="1600996" cy="374571"/>
          </a:xfrm>
          <a:prstGeom prst="roundRect">
            <a:avLst/>
          </a:prstGeom>
          <a:noFill/>
          <a:ln w="25400">
            <a:solidFill>
              <a:schemeClr val="tx1"/>
            </a:solidFill>
          </a:ln>
        </p:spPr>
        <p:txBody>
          <a:bodyPr wrap="square">
            <a:spAutoFit/>
          </a:bodyPr>
          <a:lstStyle/>
          <a:p>
            <a:pPr algn="ctr"/>
            <a:r>
              <a:rPr lang="en-US" sz="1600" dirty="0" smtClean="0"/>
              <a:t>4EBP</a:t>
            </a:r>
            <a:endParaRPr lang="en-US" sz="1600" dirty="0"/>
          </a:p>
        </p:txBody>
      </p:sp>
      <p:cxnSp>
        <p:nvCxnSpPr>
          <p:cNvPr id="36" name="Straight Arrow Connector 35"/>
          <p:cNvCxnSpPr/>
          <p:nvPr/>
        </p:nvCxnSpPr>
        <p:spPr>
          <a:xfrm flipV="1">
            <a:off x="6869013" y="4060022"/>
            <a:ext cx="673991" cy="62"/>
          </a:xfrm>
          <a:prstGeom prst="straightConnector1">
            <a:avLst/>
          </a:prstGeom>
          <a:ln w="254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779254" y="2224353"/>
            <a:ext cx="2763750" cy="1546521"/>
          </a:xfrm>
          <a:prstGeom prst="straightConnector1">
            <a:avLst/>
          </a:prstGeom>
          <a:ln w="254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4972529" y="4491823"/>
            <a:ext cx="2570475" cy="1428466"/>
          </a:xfrm>
          <a:prstGeom prst="straightConnector1">
            <a:avLst/>
          </a:prstGeom>
          <a:ln w="254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98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2" grpId="0" animBg="1"/>
      <p:bldP spid="14" grpId="0" animBg="1"/>
      <p:bldP spid="25" grpId="0" animBg="1"/>
      <p:bldP spid="32" grpId="0" animBg="1"/>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Insulin signaling desensitization</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5729"/>
            <a:ext cx="9144000" cy="5039360"/>
          </a:xfrm>
          <a:prstGeom prst="rect">
            <a:avLst/>
          </a:prstGeom>
        </p:spPr>
      </p:pic>
      <p:sp>
        <p:nvSpPr>
          <p:cNvPr id="16" name="TextBox 5"/>
          <p:cNvSpPr txBox="1">
            <a:spLocks noChangeArrowheads="1"/>
          </p:cNvSpPr>
          <p:nvPr/>
        </p:nvSpPr>
        <p:spPr bwMode="auto">
          <a:xfrm>
            <a:off x="0" y="6447653"/>
            <a:ext cx="68212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n-US" altLang="en-US" sz="1800" dirty="0" smtClean="0">
                <a:latin typeface="+mn-lt"/>
              </a:rPr>
              <a:t>Putative points of inhibition include IRS 1 and p85.</a:t>
            </a:r>
            <a:endParaRPr lang="en-US" altLang="en-US" sz="1800" dirty="0">
              <a:latin typeface="+mn-lt"/>
            </a:endParaRPr>
          </a:p>
        </p:txBody>
      </p:sp>
      <p:sp>
        <p:nvSpPr>
          <p:cNvPr id="7" name="Rectangle 6"/>
          <p:cNvSpPr/>
          <p:nvPr/>
        </p:nvSpPr>
        <p:spPr>
          <a:xfrm>
            <a:off x="6737951" y="5060871"/>
            <a:ext cx="2123768" cy="307777"/>
          </a:xfrm>
          <a:prstGeom prst="rect">
            <a:avLst/>
          </a:prstGeom>
        </p:spPr>
        <p:txBody>
          <a:bodyPr wrap="square">
            <a:spAutoFit/>
          </a:bodyPr>
          <a:lstStyle/>
          <a:p>
            <a:pPr algn="r"/>
            <a:r>
              <a:rPr lang="en-US" sz="1400" dirty="0" smtClean="0"/>
              <a:t>May, 2010</a:t>
            </a:r>
            <a:endParaRPr lang="en-US" sz="1400" dirty="0"/>
          </a:p>
        </p:txBody>
      </p:sp>
      <p:sp>
        <p:nvSpPr>
          <p:cNvPr id="3" name="Lightning Bolt 2"/>
          <p:cNvSpPr/>
          <p:nvPr/>
        </p:nvSpPr>
        <p:spPr>
          <a:xfrm>
            <a:off x="1259214" y="2635551"/>
            <a:ext cx="481148" cy="493486"/>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ightning Bolt 7"/>
          <p:cNvSpPr/>
          <p:nvPr/>
        </p:nvSpPr>
        <p:spPr>
          <a:xfrm>
            <a:off x="2022567" y="2286967"/>
            <a:ext cx="481148" cy="493486"/>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5"/>
          <p:cNvSpPr txBox="1">
            <a:spLocks noChangeArrowheads="1"/>
          </p:cNvSpPr>
          <p:nvPr/>
        </p:nvSpPr>
        <p:spPr bwMode="auto">
          <a:xfrm>
            <a:off x="0" y="6078321"/>
            <a:ext cx="9144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n-US" altLang="en-US" sz="1800" dirty="0" smtClean="0">
                <a:latin typeface="+mn-lt"/>
              </a:rPr>
              <a:t>Glucocorticoids increase glucose and insulin, but lower glucose uptake.</a:t>
            </a:r>
            <a:endParaRPr lang="en-US" altLang="en-US" sz="1800" dirty="0">
              <a:latin typeface="+mn-lt"/>
            </a:endParaRPr>
          </a:p>
        </p:txBody>
      </p:sp>
    </p:spTree>
    <p:extLst>
      <p:ext uri="{BB962C8B-B14F-4D97-AF65-F5344CB8AC3E}">
        <p14:creationId xmlns:p14="http://schemas.microsoft.com/office/powerpoint/2010/main" val="171647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p:bldP spid="3"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47075"/>
            <a:ext cx="9144000" cy="5039360"/>
          </a:xfrm>
        </p:spPr>
      </p:pic>
      <p:sp>
        <p:nvSpPr>
          <p:cNvPr id="6" name="Oval 5"/>
          <p:cNvSpPr/>
          <p:nvPr/>
        </p:nvSpPr>
        <p:spPr>
          <a:xfrm>
            <a:off x="4505325" y="3356770"/>
            <a:ext cx="733425" cy="352425"/>
          </a:xfrm>
          <a:prstGeom prst="ellipse">
            <a:avLst/>
          </a:prstGeom>
          <a:solidFill>
            <a:srgbClr val="FF0000">
              <a:alpha val="21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4325" y="109488"/>
            <a:ext cx="8515350" cy="1325563"/>
          </a:xfrm>
        </p:spPr>
        <p:txBody>
          <a:bodyPr/>
          <a:lstStyle/>
          <a:p>
            <a:r>
              <a:rPr lang="en-US" dirty="0" smtClean="0"/>
              <a:t>Results of Akt desensitization</a:t>
            </a:r>
            <a:endParaRPr lang="en-US" dirty="0"/>
          </a:p>
        </p:txBody>
      </p:sp>
      <p:sp>
        <p:nvSpPr>
          <p:cNvPr id="9" name="Oval 8"/>
          <p:cNvSpPr/>
          <p:nvPr/>
        </p:nvSpPr>
        <p:spPr>
          <a:xfrm>
            <a:off x="2087053" y="5442789"/>
            <a:ext cx="2418272" cy="1182297"/>
          </a:xfrm>
          <a:prstGeom prst="ellipse">
            <a:avLst/>
          </a:prstGeom>
          <a:solidFill>
            <a:srgbClr val="FF0000">
              <a:alpha val="21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471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Insulin desensitization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197" y="2229826"/>
            <a:ext cx="4608196" cy="3062278"/>
          </a:xfrm>
          <a:prstGeom prst="rect">
            <a:avLst/>
          </a:prstGeom>
        </p:spPr>
      </p:pic>
      <p:sp>
        <p:nvSpPr>
          <p:cNvPr id="7" name="Rectangle 6"/>
          <p:cNvSpPr/>
          <p:nvPr/>
        </p:nvSpPr>
        <p:spPr>
          <a:xfrm>
            <a:off x="1257351" y="5285674"/>
            <a:ext cx="3779831" cy="307777"/>
          </a:xfrm>
          <a:prstGeom prst="rect">
            <a:avLst/>
          </a:prstGeom>
        </p:spPr>
        <p:txBody>
          <a:bodyPr wrap="square">
            <a:spAutoFit/>
          </a:bodyPr>
          <a:lstStyle/>
          <a:p>
            <a:pPr algn="r"/>
            <a:r>
              <a:rPr lang="en-US" sz="1400" dirty="0" err="1" smtClean="0"/>
              <a:t>Dardevet</a:t>
            </a:r>
            <a:r>
              <a:rPr lang="en-US" sz="1400" dirty="0" smtClean="0"/>
              <a:t> et al., </a:t>
            </a:r>
            <a:r>
              <a:rPr lang="en-US" sz="1400" i="1" dirty="0" smtClean="0"/>
              <a:t>J </a:t>
            </a:r>
            <a:r>
              <a:rPr lang="en-US" sz="1400" i="1" dirty="0" err="1" smtClean="0"/>
              <a:t>Endocr</a:t>
            </a:r>
            <a:r>
              <a:rPr lang="en-US" sz="1400" dirty="0" smtClean="0"/>
              <a:t>, 1998.</a:t>
            </a:r>
            <a:endParaRPr lang="en-US" sz="1400" dirty="0"/>
          </a:p>
        </p:txBody>
      </p:sp>
      <p:cxnSp>
        <p:nvCxnSpPr>
          <p:cNvPr id="4" name="Straight Arrow Connector 3"/>
          <p:cNvCxnSpPr/>
          <p:nvPr/>
        </p:nvCxnSpPr>
        <p:spPr>
          <a:xfrm flipH="1">
            <a:off x="2295525" y="3207544"/>
            <a:ext cx="304800" cy="719137"/>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607594" y="3779044"/>
            <a:ext cx="314326" cy="364943"/>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2295525" y="3926681"/>
            <a:ext cx="1312070" cy="217306"/>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2600325" y="3207544"/>
            <a:ext cx="1321595" cy="554832"/>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041375" y="2007704"/>
            <a:ext cx="4068808" cy="3779268"/>
          </a:xfrm>
        </p:spPr>
      </p:pic>
      <p:sp>
        <p:nvSpPr>
          <p:cNvPr id="12" name="Rectangle 11"/>
          <p:cNvSpPr/>
          <p:nvPr/>
        </p:nvSpPr>
        <p:spPr>
          <a:xfrm>
            <a:off x="5330352" y="5786972"/>
            <a:ext cx="3779831" cy="307777"/>
          </a:xfrm>
          <a:prstGeom prst="rect">
            <a:avLst/>
          </a:prstGeom>
        </p:spPr>
        <p:txBody>
          <a:bodyPr wrap="square">
            <a:spAutoFit/>
          </a:bodyPr>
          <a:lstStyle/>
          <a:p>
            <a:pPr algn="r"/>
            <a:r>
              <a:rPr lang="en-US" sz="1400" dirty="0" smtClean="0"/>
              <a:t>Rojas et al., </a:t>
            </a:r>
            <a:r>
              <a:rPr lang="en-US" sz="1400" i="1" dirty="0" err="1" smtClean="0"/>
              <a:t>Endocrin</a:t>
            </a:r>
            <a:r>
              <a:rPr lang="en-US" sz="1400" dirty="0" smtClean="0"/>
              <a:t>, 2003.</a:t>
            </a:r>
            <a:endParaRPr lang="en-US" sz="1400" dirty="0"/>
          </a:p>
        </p:txBody>
      </p:sp>
      <p:cxnSp>
        <p:nvCxnSpPr>
          <p:cNvPr id="13" name="Straight Arrow Connector 12"/>
          <p:cNvCxnSpPr/>
          <p:nvPr/>
        </p:nvCxnSpPr>
        <p:spPr>
          <a:xfrm flipH="1">
            <a:off x="6909249" y="5274525"/>
            <a:ext cx="1215576" cy="34978"/>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7517038" y="4543721"/>
            <a:ext cx="1149337" cy="229384"/>
          </a:xfrm>
          <a:prstGeom prst="straightConnector1">
            <a:avLst/>
          </a:prstGeom>
          <a:ln w="635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5"/>
          <p:cNvSpPr txBox="1">
            <a:spLocks noChangeArrowheads="1"/>
          </p:cNvSpPr>
          <p:nvPr/>
        </p:nvSpPr>
        <p:spPr bwMode="auto">
          <a:xfrm>
            <a:off x="-1" y="6211669"/>
            <a:ext cx="91101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285750" indent="-285750">
              <a:lnSpc>
                <a:spcPct val="100000"/>
              </a:lnSpc>
              <a:spcBef>
                <a:spcPct val="0"/>
              </a:spcBef>
            </a:pPr>
            <a:r>
              <a:rPr lang="en-US" altLang="en-US" sz="1800" dirty="0" smtClean="0">
                <a:latin typeface="+mn-lt"/>
              </a:rPr>
              <a:t>Also seen with IGF-I.</a:t>
            </a:r>
            <a:endParaRPr lang="en-US" altLang="en-US" sz="1800" dirty="0">
              <a:latin typeface="+mn-lt"/>
            </a:endParaRPr>
          </a:p>
        </p:txBody>
      </p:sp>
      <p:sp>
        <p:nvSpPr>
          <p:cNvPr id="17" name="TextBox 5"/>
          <p:cNvSpPr txBox="1">
            <a:spLocks noChangeArrowheads="1"/>
          </p:cNvSpPr>
          <p:nvPr/>
        </p:nvSpPr>
        <p:spPr bwMode="auto">
          <a:xfrm>
            <a:off x="-1" y="6488668"/>
            <a:ext cx="91101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285750" indent="-285750">
              <a:lnSpc>
                <a:spcPct val="100000"/>
              </a:lnSpc>
              <a:spcBef>
                <a:spcPct val="0"/>
              </a:spcBef>
            </a:pPr>
            <a:r>
              <a:rPr lang="en-US" altLang="en-US" sz="1800" dirty="0" smtClean="0">
                <a:latin typeface="+mn-lt"/>
              </a:rPr>
              <a:t>Dexa effect is easy to miss.</a:t>
            </a:r>
            <a:endParaRPr lang="en-US" altLang="en-US" sz="1800" dirty="0">
              <a:latin typeface="+mn-lt"/>
            </a:endParaRPr>
          </a:p>
        </p:txBody>
      </p:sp>
      <p:sp>
        <p:nvSpPr>
          <p:cNvPr id="3" name="Rectangle 2"/>
          <p:cNvSpPr/>
          <p:nvPr/>
        </p:nvSpPr>
        <p:spPr>
          <a:xfrm>
            <a:off x="3175849" y="1974708"/>
            <a:ext cx="1794295" cy="2798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06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528" y="239615"/>
            <a:ext cx="7886700" cy="1325563"/>
          </a:xfrm>
        </p:spPr>
        <p:txBody>
          <a:bodyPr/>
          <a:lstStyle/>
          <a:p>
            <a:r>
              <a:rPr lang="en-US" dirty="0" smtClean="0"/>
              <a:t>Foxo as mediators of testosterone muscle protection</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0589" y="1690689"/>
            <a:ext cx="2371661" cy="3581400"/>
          </a:xfrm>
          <a:prstGeom prst="rect">
            <a:avLst/>
          </a:prstGeom>
        </p:spPr>
      </p:pic>
      <p:sp>
        <p:nvSpPr>
          <p:cNvPr id="5" name="Rectangle 4"/>
          <p:cNvSpPr/>
          <p:nvPr/>
        </p:nvSpPr>
        <p:spPr>
          <a:xfrm>
            <a:off x="5364169" y="5272089"/>
            <a:ext cx="3779831" cy="307777"/>
          </a:xfrm>
          <a:prstGeom prst="rect">
            <a:avLst/>
          </a:prstGeom>
        </p:spPr>
        <p:txBody>
          <a:bodyPr wrap="square">
            <a:spAutoFit/>
          </a:bodyPr>
          <a:lstStyle/>
          <a:p>
            <a:pPr algn="r"/>
            <a:r>
              <a:rPr lang="en-US" sz="1400" dirty="0" smtClean="0"/>
              <a:t>Qin et al., </a:t>
            </a:r>
            <a:r>
              <a:rPr lang="en-US" sz="1400" i="1" dirty="0" smtClean="0"/>
              <a:t>BBRC</a:t>
            </a:r>
            <a:r>
              <a:rPr lang="en-US" sz="1400" dirty="0" smtClean="0"/>
              <a:t>, 2010.</a:t>
            </a:r>
            <a:endParaRPr lang="en-US" sz="14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90689"/>
            <a:ext cx="6282472" cy="3960811"/>
          </a:xfrm>
          <a:prstGeom prst="rect">
            <a:avLst/>
          </a:prstGeom>
        </p:spPr>
      </p:pic>
      <p:sp>
        <p:nvSpPr>
          <p:cNvPr id="7" name="Rectangle 6"/>
          <p:cNvSpPr/>
          <p:nvPr/>
        </p:nvSpPr>
        <p:spPr>
          <a:xfrm>
            <a:off x="2502641" y="5705377"/>
            <a:ext cx="3779831" cy="307777"/>
          </a:xfrm>
          <a:prstGeom prst="rect">
            <a:avLst/>
          </a:prstGeom>
        </p:spPr>
        <p:txBody>
          <a:bodyPr wrap="square">
            <a:spAutoFit/>
          </a:bodyPr>
          <a:lstStyle/>
          <a:p>
            <a:pPr algn="r"/>
            <a:r>
              <a:rPr lang="en-US" sz="1400" dirty="0" smtClean="0"/>
              <a:t>Wu et al., </a:t>
            </a:r>
            <a:r>
              <a:rPr lang="en-US" sz="1400" i="1" dirty="0" smtClean="0"/>
              <a:t>Endocrinology</a:t>
            </a:r>
            <a:r>
              <a:rPr lang="en-US" sz="1400" dirty="0" smtClean="0"/>
              <a:t>, 2010.</a:t>
            </a:r>
            <a:endParaRPr lang="en-US" sz="1400" dirty="0"/>
          </a:p>
        </p:txBody>
      </p:sp>
    </p:spTree>
    <p:extLst>
      <p:ext uri="{BB962C8B-B14F-4D97-AF65-F5344CB8AC3E}">
        <p14:creationId xmlns:p14="http://schemas.microsoft.com/office/powerpoint/2010/main" val="244381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ypotheses</a:t>
            </a:r>
            <a:endParaRPr lang="en-US" dirty="0"/>
          </a:p>
        </p:txBody>
      </p:sp>
      <p:sp>
        <p:nvSpPr>
          <p:cNvPr id="3" name="Content Placeholder 2"/>
          <p:cNvSpPr>
            <a:spLocks noGrp="1"/>
          </p:cNvSpPr>
          <p:nvPr>
            <p:ph idx="1"/>
          </p:nvPr>
        </p:nvSpPr>
        <p:spPr/>
        <p:txBody>
          <a:bodyPr/>
          <a:lstStyle/>
          <a:p>
            <a:r>
              <a:rPr lang="en-US" dirty="0"/>
              <a:t>Testosterone alleviates dexamethasone-induced muscle atrophy in mice.</a:t>
            </a:r>
          </a:p>
          <a:p>
            <a:r>
              <a:rPr lang="en-US" dirty="0" smtClean="0"/>
              <a:t>Testosterone’s </a:t>
            </a:r>
            <a:r>
              <a:rPr lang="en-US" dirty="0"/>
              <a:t>myoprotective action includes an anti-catabolic </a:t>
            </a:r>
            <a:r>
              <a:rPr lang="en-US" dirty="0" smtClean="0"/>
              <a:t>component.</a:t>
            </a:r>
          </a:p>
          <a:p>
            <a:r>
              <a:rPr lang="en-US" dirty="0" smtClean="0"/>
              <a:t>Testosterone’s </a:t>
            </a:r>
            <a:r>
              <a:rPr lang="en-US" dirty="0"/>
              <a:t>myoprotective action </a:t>
            </a:r>
            <a:r>
              <a:rPr lang="en-US" dirty="0" smtClean="0"/>
              <a:t>relies on inhibition of Foxo facilitated by restoration of IGF-I.</a:t>
            </a:r>
            <a:endParaRPr lang="en-US" dirty="0"/>
          </a:p>
        </p:txBody>
      </p:sp>
    </p:spTree>
    <p:extLst>
      <p:ext uri="{BB962C8B-B14F-4D97-AF65-F5344CB8AC3E}">
        <p14:creationId xmlns:p14="http://schemas.microsoft.com/office/powerpoint/2010/main" val="35583741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vivo test</a:t>
            </a:r>
            <a:endParaRPr lang="en-US" dirty="0"/>
          </a:p>
        </p:txBody>
      </p:sp>
      <p:grpSp>
        <p:nvGrpSpPr>
          <p:cNvPr id="4" name="Group 1"/>
          <p:cNvGrpSpPr>
            <a:grpSpLocks/>
          </p:cNvGrpSpPr>
          <p:nvPr/>
        </p:nvGrpSpPr>
        <p:grpSpPr bwMode="auto">
          <a:xfrm>
            <a:off x="1494844" y="3532341"/>
            <a:ext cx="6445327" cy="212301"/>
            <a:chOff x="614" y="1118"/>
            <a:chExt cx="2702" cy="89"/>
          </a:xfrm>
        </p:grpSpPr>
        <p:sp>
          <p:nvSpPr>
            <p:cNvPr id="5" name="Line 2"/>
            <p:cNvSpPr>
              <a:spLocks noChangeShapeType="1"/>
            </p:cNvSpPr>
            <p:nvPr/>
          </p:nvSpPr>
          <p:spPr bwMode="auto">
            <a:xfrm>
              <a:off x="614" y="1170"/>
              <a:ext cx="270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Line 3"/>
            <p:cNvSpPr>
              <a:spLocks noChangeShapeType="1"/>
            </p:cNvSpPr>
            <p:nvPr/>
          </p:nvSpPr>
          <p:spPr bwMode="auto">
            <a:xfrm>
              <a:off x="828"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Line 4"/>
            <p:cNvSpPr>
              <a:spLocks noChangeShapeType="1"/>
            </p:cNvSpPr>
            <p:nvPr/>
          </p:nvSpPr>
          <p:spPr bwMode="auto">
            <a:xfrm>
              <a:off x="1089"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 name="Line 5"/>
            <p:cNvSpPr>
              <a:spLocks noChangeShapeType="1"/>
            </p:cNvSpPr>
            <p:nvPr/>
          </p:nvSpPr>
          <p:spPr bwMode="auto">
            <a:xfrm>
              <a:off x="1612"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 name="Line 6"/>
            <p:cNvSpPr>
              <a:spLocks noChangeShapeType="1"/>
            </p:cNvSpPr>
            <p:nvPr/>
          </p:nvSpPr>
          <p:spPr bwMode="auto">
            <a:xfrm>
              <a:off x="1873"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7"/>
            <p:cNvSpPr>
              <a:spLocks noChangeShapeType="1"/>
            </p:cNvSpPr>
            <p:nvPr/>
          </p:nvSpPr>
          <p:spPr bwMode="auto">
            <a:xfrm>
              <a:off x="2135"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8"/>
            <p:cNvSpPr>
              <a:spLocks noChangeShapeType="1"/>
            </p:cNvSpPr>
            <p:nvPr/>
          </p:nvSpPr>
          <p:spPr bwMode="auto">
            <a:xfrm>
              <a:off x="239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9"/>
            <p:cNvSpPr>
              <a:spLocks noChangeShapeType="1"/>
            </p:cNvSpPr>
            <p:nvPr/>
          </p:nvSpPr>
          <p:spPr bwMode="auto">
            <a:xfrm>
              <a:off x="265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Line 10"/>
            <p:cNvSpPr>
              <a:spLocks noChangeShapeType="1"/>
            </p:cNvSpPr>
            <p:nvPr/>
          </p:nvSpPr>
          <p:spPr bwMode="auto">
            <a:xfrm>
              <a:off x="1350"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4" name="Rectangle 11"/>
          <p:cNvSpPr>
            <a:spLocks noChangeArrowheads="1"/>
          </p:cNvSpPr>
          <p:nvPr/>
        </p:nvSpPr>
        <p:spPr bwMode="auto">
          <a:xfrm>
            <a:off x="6306179" y="3727943"/>
            <a:ext cx="1641149" cy="333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1600" dirty="0">
                <a:latin typeface="+mn-lt"/>
              </a:rPr>
              <a:t>Time (days)</a:t>
            </a:r>
          </a:p>
        </p:txBody>
      </p:sp>
      <p:grpSp>
        <p:nvGrpSpPr>
          <p:cNvPr id="15" name="Group 12"/>
          <p:cNvGrpSpPr>
            <a:grpSpLocks/>
          </p:cNvGrpSpPr>
          <p:nvPr/>
        </p:nvGrpSpPr>
        <p:grpSpPr bwMode="auto">
          <a:xfrm>
            <a:off x="533400" y="2888285"/>
            <a:ext cx="920761" cy="462766"/>
            <a:chOff x="179" y="848"/>
            <a:chExt cx="386" cy="194"/>
          </a:xfrm>
        </p:grpSpPr>
        <p:sp>
          <p:nvSpPr>
            <p:cNvPr id="16" name="Freeform 13"/>
            <p:cNvSpPr>
              <a:spLocks noChangeArrowheads="1"/>
            </p:cNvSpPr>
            <p:nvPr/>
          </p:nvSpPr>
          <p:spPr bwMode="auto">
            <a:xfrm>
              <a:off x="179" y="848"/>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14"/>
            <p:cNvSpPr>
              <a:spLocks noChangeArrowheads="1"/>
            </p:cNvSpPr>
            <p:nvPr/>
          </p:nvSpPr>
          <p:spPr bwMode="auto">
            <a:xfrm>
              <a:off x="182" y="850"/>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15"/>
            <p:cNvSpPr>
              <a:spLocks noChangeArrowheads="1"/>
            </p:cNvSpPr>
            <p:nvPr/>
          </p:nvSpPr>
          <p:spPr bwMode="auto">
            <a:xfrm>
              <a:off x="182" y="852"/>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16"/>
            <p:cNvSpPr>
              <a:spLocks noChangeArrowheads="1"/>
            </p:cNvSpPr>
            <p:nvPr/>
          </p:nvSpPr>
          <p:spPr bwMode="auto">
            <a:xfrm>
              <a:off x="182" y="852"/>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17"/>
            <p:cNvSpPr>
              <a:spLocks noChangeArrowheads="1"/>
            </p:cNvSpPr>
            <p:nvPr/>
          </p:nvSpPr>
          <p:spPr bwMode="auto">
            <a:xfrm>
              <a:off x="182" y="852"/>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18"/>
            <p:cNvSpPr>
              <a:spLocks noChangeArrowheads="1"/>
            </p:cNvSpPr>
            <p:nvPr/>
          </p:nvSpPr>
          <p:spPr bwMode="auto">
            <a:xfrm>
              <a:off x="182" y="850"/>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19"/>
            <p:cNvSpPr>
              <a:spLocks noChangeArrowheads="1"/>
            </p:cNvSpPr>
            <p:nvPr/>
          </p:nvSpPr>
          <p:spPr bwMode="auto">
            <a:xfrm>
              <a:off x="186" y="854"/>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3" name="Group 20"/>
          <p:cNvGrpSpPr>
            <a:grpSpLocks/>
          </p:cNvGrpSpPr>
          <p:nvPr/>
        </p:nvGrpSpPr>
        <p:grpSpPr bwMode="auto">
          <a:xfrm>
            <a:off x="533400" y="3904462"/>
            <a:ext cx="920761" cy="462766"/>
            <a:chOff x="179" y="1274"/>
            <a:chExt cx="386" cy="194"/>
          </a:xfrm>
        </p:grpSpPr>
        <p:sp>
          <p:nvSpPr>
            <p:cNvPr id="24" name="Freeform 21"/>
            <p:cNvSpPr>
              <a:spLocks noChangeArrowheads="1"/>
            </p:cNvSpPr>
            <p:nvPr/>
          </p:nvSpPr>
          <p:spPr bwMode="auto">
            <a:xfrm>
              <a:off x="179" y="1274"/>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2"/>
            <p:cNvSpPr>
              <a:spLocks noChangeArrowheads="1"/>
            </p:cNvSpPr>
            <p:nvPr/>
          </p:nvSpPr>
          <p:spPr bwMode="auto">
            <a:xfrm>
              <a:off x="182" y="1276"/>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3"/>
            <p:cNvSpPr>
              <a:spLocks noChangeArrowheads="1"/>
            </p:cNvSpPr>
            <p:nvPr/>
          </p:nvSpPr>
          <p:spPr bwMode="auto">
            <a:xfrm>
              <a:off x="182" y="1278"/>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4"/>
            <p:cNvSpPr>
              <a:spLocks noChangeArrowheads="1"/>
            </p:cNvSpPr>
            <p:nvPr/>
          </p:nvSpPr>
          <p:spPr bwMode="auto">
            <a:xfrm>
              <a:off x="182" y="1278"/>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25"/>
            <p:cNvSpPr>
              <a:spLocks noChangeArrowheads="1"/>
            </p:cNvSpPr>
            <p:nvPr/>
          </p:nvSpPr>
          <p:spPr bwMode="auto">
            <a:xfrm>
              <a:off x="182" y="1278"/>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6"/>
            <p:cNvSpPr>
              <a:spLocks noChangeArrowheads="1"/>
            </p:cNvSpPr>
            <p:nvPr/>
          </p:nvSpPr>
          <p:spPr bwMode="auto">
            <a:xfrm>
              <a:off x="182" y="1278"/>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7"/>
            <p:cNvSpPr>
              <a:spLocks noChangeArrowheads="1"/>
            </p:cNvSpPr>
            <p:nvPr/>
          </p:nvSpPr>
          <p:spPr bwMode="auto">
            <a:xfrm>
              <a:off x="186" y="1279"/>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1" name="Group 28"/>
          <p:cNvGrpSpPr>
            <a:grpSpLocks/>
          </p:cNvGrpSpPr>
          <p:nvPr/>
        </p:nvGrpSpPr>
        <p:grpSpPr bwMode="auto">
          <a:xfrm>
            <a:off x="533400" y="3396375"/>
            <a:ext cx="920761" cy="462766"/>
            <a:chOff x="179" y="1061"/>
            <a:chExt cx="386" cy="194"/>
          </a:xfrm>
        </p:grpSpPr>
        <p:sp>
          <p:nvSpPr>
            <p:cNvPr id="32" name="Freeform 29"/>
            <p:cNvSpPr>
              <a:spLocks noChangeArrowheads="1"/>
            </p:cNvSpPr>
            <p:nvPr/>
          </p:nvSpPr>
          <p:spPr bwMode="auto">
            <a:xfrm>
              <a:off x="179" y="1061"/>
              <a:ext cx="384" cy="193"/>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30"/>
            <p:cNvSpPr>
              <a:spLocks noChangeArrowheads="1"/>
            </p:cNvSpPr>
            <p:nvPr/>
          </p:nvSpPr>
          <p:spPr bwMode="auto">
            <a:xfrm>
              <a:off x="182" y="1063"/>
              <a:ext cx="381" cy="193"/>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31"/>
            <p:cNvSpPr>
              <a:spLocks noChangeArrowheads="1"/>
            </p:cNvSpPr>
            <p:nvPr/>
          </p:nvSpPr>
          <p:spPr bwMode="auto">
            <a:xfrm>
              <a:off x="182" y="1065"/>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32"/>
            <p:cNvSpPr>
              <a:spLocks noChangeArrowheads="1"/>
            </p:cNvSpPr>
            <p:nvPr/>
          </p:nvSpPr>
          <p:spPr bwMode="auto">
            <a:xfrm>
              <a:off x="182" y="1065"/>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33"/>
            <p:cNvSpPr>
              <a:spLocks noChangeArrowheads="1"/>
            </p:cNvSpPr>
            <p:nvPr/>
          </p:nvSpPr>
          <p:spPr bwMode="auto">
            <a:xfrm>
              <a:off x="182" y="1065"/>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34"/>
            <p:cNvSpPr>
              <a:spLocks noChangeArrowheads="1"/>
            </p:cNvSpPr>
            <p:nvPr/>
          </p:nvSpPr>
          <p:spPr bwMode="auto">
            <a:xfrm>
              <a:off x="182" y="1063"/>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35"/>
            <p:cNvSpPr>
              <a:spLocks noChangeArrowheads="1"/>
            </p:cNvSpPr>
            <p:nvPr/>
          </p:nvSpPr>
          <p:spPr bwMode="auto">
            <a:xfrm>
              <a:off x="186" y="1066"/>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19" name="Group 118"/>
          <p:cNvGrpSpPr/>
          <p:nvPr/>
        </p:nvGrpSpPr>
        <p:grpSpPr>
          <a:xfrm>
            <a:off x="1819258" y="3859140"/>
            <a:ext cx="4735003" cy="512858"/>
            <a:chOff x="1819258" y="3859140"/>
            <a:chExt cx="4735003" cy="512858"/>
          </a:xfrm>
        </p:grpSpPr>
        <p:grpSp>
          <p:nvGrpSpPr>
            <p:cNvPr id="61" name="Group 58"/>
            <p:cNvGrpSpPr>
              <a:grpSpLocks/>
            </p:cNvGrpSpPr>
            <p:nvPr/>
          </p:nvGrpSpPr>
          <p:grpSpPr bwMode="auto">
            <a:xfrm>
              <a:off x="6172598" y="3859140"/>
              <a:ext cx="381663" cy="512858"/>
              <a:chOff x="2575" y="1255"/>
              <a:chExt cx="160" cy="215"/>
            </a:xfrm>
          </p:grpSpPr>
          <p:sp>
            <p:nvSpPr>
              <p:cNvPr id="62" name="Freeform 59"/>
              <p:cNvSpPr>
                <a:spLocks noChangeArrowheads="1"/>
              </p:cNvSpPr>
              <p:nvPr/>
            </p:nvSpPr>
            <p:spPr bwMode="auto">
              <a:xfrm>
                <a:off x="2575" y="1255"/>
                <a:ext cx="160"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3" name="Freeform 60"/>
              <p:cNvSpPr>
                <a:spLocks noChangeArrowheads="1"/>
              </p:cNvSpPr>
              <p:nvPr/>
            </p:nvSpPr>
            <p:spPr bwMode="auto">
              <a:xfrm>
                <a:off x="2575" y="1255"/>
                <a:ext cx="160"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 name="Freeform 61"/>
              <p:cNvSpPr>
                <a:spLocks noChangeArrowheads="1"/>
              </p:cNvSpPr>
              <p:nvPr/>
            </p:nvSpPr>
            <p:spPr bwMode="auto">
              <a:xfrm>
                <a:off x="2575" y="1255"/>
                <a:ext cx="160"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5" name="Freeform 62"/>
              <p:cNvSpPr>
                <a:spLocks noChangeArrowheads="1"/>
              </p:cNvSpPr>
              <p:nvPr/>
            </p:nvSpPr>
            <p:spPr bwMode="auto">
              <a:xfrm>
                <a:off x="2575" y="1255"/>
                <a:ext cx="160"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6" name="Freeform 63"/>
              <p:cNvSpPr>
                <a:spLocks noChangeArrowheads="1"/>
              </p:cNvSpPr>
              <p:nvPr/>
            </p:nvSpPr>
            <p:spPr bwMode="auto">
              <a:xfrm>
                <a:off x="2575" y="1255"/>
                <a:ext cx="160"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67" name="Group 64"/>
            <p:cNvGrpSpPr>
              <a:grpSpLocks/>
            </p:cNvGrpSpPr>
            <p:nvPr/>
          </p:nvGrpSpPr>
          <p:grpSpPr bwMode="auto">
            <a:xfrm>
              <a:off x="5550010" y="3859140"/>
              <a:ext cx="381663" cy="512858"/>
              <a:chOff x="2314" y="1255"/>
              <a:chExt cx="160" cy="215"/>
            </a:xfrm>
          </p:grpSpPr>
          <p:sp>
            <p:nvSpPr>
              <p:cNvPr id="68" name="Freeform 65"/>
              <p:cNvSpPr>
                <a:spLocks noChangeArrowheads="1"/>
              </p:cNvSpPr>
              <p:nvPr/>
            </p:nvSpPr>
            <p:spPr bwMode="auto">
              <a:xfrm>
                <a:off x="2314" y="1255"/>
                <a:ext cx="160"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9" name="Freeform 66"/>
              <p:cNvSpPr>
                <a:spLocks noChangeArrowheads="1"/>
              </p:cNvSpPr>
              <p:nvPr/>
            </p:nvSpPr>
            <p:spPr bwMode="auto">
              <a:xfrm>
                <a:off x="2314" y="1255"/>
                <a:ext cx="160"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0" name="Freeform 67"/>
              <p:cNvSpPr>
                <a:spLocks noChangeArrowheads="1"/>
              </p:cNvSpPr>
              <p:nvPr/>
            </p:nvSpPr>
            <p:spPr bwMode="auto">
              <a:xfrm>
                <a:off x="2314" y="1255"/>
                <a:ext cx="160"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 name="Freeform 68"/>
              <p:cNvSpPr>
                <a:spLocks noChangeArrowheads="1"/>
              </p:cNvSpPr>
              <p:nvPr/>
            </p:nvSpPr>
            <p:spPr bwMode="auto">
              <a:xfrm>
                <a:off x="2314" y="1255"/>
                <a:ext cx="160"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 name="Freeform 69"/>
              <p:cNvSpPr>
                <a:spLocks noChangeArrowheads="1"/>
              </p:cNvSpPr>
              <p:nvPr/>
            </p:nvSpPr>
            <p:spPr bwMode="auto">
              <a:xfrm>
                <a:off x="2314" y="1255"/>
                <a:ext cx="160"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73" name="Group 70"/>
            <p:cNvGrpSpPr>
              <a:grpSpLocks/>
            </p:cNvGrpSpPr>
            <p:nvPr/>
          </p:nvGrpSpPr>
          <p:grpSpPr bwMode="auto">
            <a:xfrm>
              <a:off x="4927423" y="3859140"/>
              <a:ext cx="381663" cy="512858"/>
              <a:chOff x="2053" y="1255"/>
              <a:chExt cx="160" cy="215"/>
            </a:xfrm>
          </p:grpSpPr>
          <p:sp>
            <p:nvSpPr>
              <p:cNvPr id="74" name="Freeform 71"/>
              <p:cNvSpPr>
                <a:spLocks noChangeArrowheads="1"/>
              </p:cNvSpPr>
              <p:nvPr/>
            </p:nvSpPr>
            <p:spPr bwMode="auto">
              <a:xfrm>
                <a:off x="2053" y="1255"/>
                <a:ext cx="160"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Freeform 72"/>
              <p:cNvSpPr>
                <a:spLocks noChangeArrowheads="1"/>
              </p:cNvSpPr>
              <p:nvPr/>
            </p:nvSpPr>
            <p:spPr bwMode="auto">
              <a:xfrm>
                <a:off x="2053" y="1255"/>
                <a:ext cx="160"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Freeform 73"/>
              <p:cNvSpPr>
                <a:spLocks noChangeArrowheads="1"/>
              </p:cNvSpPr>
              <p:nvPr/>
            </p:nvSpPr>
            <p:spPr bwMode="auto">
              <a:xfrm>
                <a:off x="2053" y="1255"/>
                <a:ext cx="160"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Freeform 74"/>
              <p:cNvSpPr>
                <a:spLocks noChangeArrowheads="1"/>
              </p:cNvSpPr>
              <p:nvPr/>
            </p:nvSpPr>
            <p:spPr bwMode="auto">
              <a:xfrm>
                <a:off x="2053" y="1255"/>
                <a:ext cx="160"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Freeform 75"/>
              <p:cNvSpPr>
                <a:spLocks noChangeArrowheads="1"/>
              </p:cNvSpPr>
              <p:nvPr/>
            </p:nvSpPr>
            <p:spPr bwMode="auto">
              <a:xfrm>
                <a:off x="2053" y="1255"/>
                <a:ext cx="160"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79" name="Group 76"/>
            <p:cNvGrpSpPr>
              <a:grpSpLocks/>
            </p:cNvGrpSpPr>
            <p:nvPr/>
          </p:nvGrpSpPr>
          <p:grpSpPr bwMode="auto">
            <a:xfrm>
              <a:off x="4304835" y="3859140"/>
              <a:ext cx="381663" cy="512858"/>
              <a:chOff x="1792" y="1255"/>
              <a:chExt cx="160" cy="215"/>
            </a:xfrm>
          </p:grpSpPr>
          <p:sp>
            <p:nvSpPr>
              <p:cNvPr id="80" name="Freeform 77"/>
              <p:cNvSpPr>
                <a:spLocks noChangeArrowheads="1"/>
              </p:cNvSpPr>
              <p:nvPr/>
            </p:nvSpPr>
            <p:spPr bwMode="auto">
              <a:xfrm>
                <a:off x="1792" y="1255"/>
                <a:ext cx="158"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 name="Freeform 78"/>
              <p:cNvSpPr>
                <a:spLocks noChangeArrowheads="1"/>
              </p:cNvSpPr>
              <p:nvPr/>
            </p:nvSpPr>
            <p:spPr bwMode="auto">
              <a:xfrm>
                <a:off x="1792" y="1255"/>
                <a:ext cx="158"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 name="Freeform 79"/>
              <p:cNvSpPr>
                <a:spLocks noChangeArrowheads="1"/>
              </p:cNvSpPr>
              <p:nvPr/>
            </p:nvSpPr>
            <p:spPr bwMode="auto">
              <a:xfrm>
                <a:off x="1792" y="1255"/>
                <a:ext cx="158"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 name="Freeform 80"/>
              <p:cNvSpPr>
                <a:spLocks noChangeArrowheads="1"/>
              </p:cNvSpPr>
              <p:nvPr/>
            </p:nvSpPr>
            <p:spPr bwMode="auto">
              <a:xfrm>
                <a:off x="1792" y="1255"/>
                <a:ext cx="158"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 name="Freeform 81"/>
              <p:cNvSpPr>
                <a:spLocks noChangeArrowheads="1"/>
              </p:cNvSpPr>
              <p:nvPr/>
            </p:nvSpPr>
            <p:spPr bwMode="auto">
              <a:xfrm>
                <a:off x="1794" y="1255"/>
                <a:ext cx="158"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85" name="Group 82"/>
            <p:cNvGrpSpPr>
              <a:grpSpLocks/>
            </p:cNvGrpSpPr>
            <p:nvPr/>
          </p:nvGrpSpPr>
          <p:grpSpPr bwMode="auto">
            <a:xfrm>
              <a:off x="3684634" y="3859140"/>
              <a:ext cx="381663" cy="512858"/>
              <a:chOff x="1532" y="1255"/>
              <a:chExt cx="160" cy="215"/>
            </a:xfrm>
          </p:grpSpPr>
          <p:sp>
            <p:nvSpPr>
              <p:cNvPr id="86" name="Freeform 83"/>
              <p:cNvSpPr>
                <a:spLocks noChangeArrowheads="1"/>
              </p:cNvSpPr>
              <p:nvPr/>
            </p:nvSpPr>
            <p:spPr bwMode="auto">
              <a:xfrm>
                <a:off x="1532" y="1255"/>
                <a:ext cx="160"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Freeform 84"/>
              <p:cNvSpPr>
                <a:spLocks noChangeArrowheads="1"/>
              </p:cNvSpPr>
              <p:nvPr/>
            </p:nvSpPr>
            <p:spPr bwMode="auto">
              <a:xfrm>
                <a:off x="1532" y="1255"/>
                <a:ext cx="160"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Freeform 85"/>
              <p:cNvSpPr>
                <a:spLocks noChangeArrowheads="1"/>
              </p:cNvSpPr>
              <p:nvPr/>
            </p:nvSpPr>
            <p:spPr bwMode="auto">
              <a:xfrm>
                <a:off x="1532" y="1255"/>
                <a:ext cx="160"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Freeform 86"/>
              <p:cNvSpPr>
                <a:spLocks noChangeArrowheads="1"/>
              </p:cNvSpPr>
              <p:nvPr/>
            </p:nvSpPr>
            <p:spPr bwMode="auto">
              <a:xfrm>
                <a:off x="1532" y="1255"/>
                <a:ext cx="160"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0" name="Freeform 87"/>
              <p:cNvSpPr>
                <a:spLocks noChangeArrowheads="1"/>
              </p:cNvSpPr>
              <p:nvPr/>
            </p:nvSpPr>
            <p:spPr bwMode="auto">
              <a:xfrm>
                <a:off x="1532" y="1255"/>
                <a:ext cx="160"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91" name="Group 88"/>
            <p:cNvGrpSpPr>
              <a:grpSpLocks/>
            </p:cNvGrpSpPr>
            <p:nvPr/>
          </p:nvGrpSpPr>
          <p:grpSpPr bwMode="auto">
            <a:xfrm>
              <a:off x="3059661" y="3859140"/>
              <a:ext cx="381663" cy="512858"/>
              <a:chOff x="1270" y="1255"/>
              <a:chExt cx="160" cy="215"/>
            </a:xfrm>
          </p:grpSpPr>
          <p:sp>
            <p:nvSpPr>
              <p:cNvPr id="92" name="Freeform 89"/>
              <p:cNvSpPr>
                <a:spLocks noChangeArrowheads="1"/>
              </p:cNvSpPr>
              <p:nvPr/>
            </p:nvSpPr>
            <p:spPr bwMode="auto">
              <a:xfrm>
                <a:off x="1270" y="1255"/>
                <a:ext cx="158"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3" name="Freeform 90"/>
              <p:cNvSpPr>
                <a:spLocks noChangeArrowheads="1"/>
              </p:cNvSpPr>
              <p:nvPr/>
            </p:nvSpPr>
            <p:spPr bwMode="auto">
              <a:xfrm>
                <a:off x="1270" y="1255"/>
                <a:ext cx="158"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4" name="Freeform 91"/>
              <p:cNvSpPr>
                <a:spLocks noChangeArrowheads="1"/>
              </p:cNvSpPr>
              <p:nvPr/>
            </p:nvSpPr>
            <p:spPr bwMode="auto">
              <a:xfrm>
                <a:off x="1270" y="1255"/>
                <a:ext cx="158"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5" name="Freeform 92"/>
              <p:cNvSpPr>
                <a:spLocks noChangeArrowheads="1"/>
              </p:cNvSpPr>
              <p:nvPr/>
            </p:nvSpPr>
            <p:spPr bwMode="auto">
              <a:xfrm>
                <a:off x="1270" y="1255"/>
                <a:ext cx="158"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6" name="Freeform 93"/>
              <p:cNvSpPr>
                <a:spLocks noChangeArrowheads="1"/>
              </p:cNvSpPr>
              <p:nvPr/>
            </p:nvSpPr>
            <p:spPr bwMode="auto">
              <a:xfrm>
                <a:off x="1272" y="1255"/>
                <a:ext cx="159"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97" name="Group 94"/>
            <p:cNvGrpSpPr>
              <a:grpSpLocks/>
            </p:cNvGrpSpPr>
            <p:nvPr/>
          </p:nvGrpSpPr>
          <p:grpSpPr bwMode="auto">
            <a:xfrm>
              <a:off x="2439459" y="3859140"/>
              <a:ext cx="381663" cy="512858"/>
              <a:chOff x="1010" y="1255"/>
              <a:chExt cx="160" cy="215"/>
            </a:xfrm>
          </p:grpSpPr>
          <p:sp>
            <p:nvSpPr>
              <p:cNvPr id="98" name="Freeform 95"/>
              <p:cNvSpPr>
                <a:spLocks noChangeArrowheads="1"/>
              </p:cNvSpPr>
              <p:nvPr/>
            </p:nvSpPr>
            <p:spPr bwMode="auto">
              <a:xfrm>
                <a:off x="1010" y="1255"/>
                <a:ext cx="160"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9" name="Freeform 96"/>
              <p:cNvSpPr>
                <a:spLocks noChangeArrowheads="1"/>
              </p:cNvSpPr>
              <p:nvPr/>
            </p:nvSpPr>
            <p:spPr bwMode="auto">
              <a:xfrm>
                <a:off x="1010" y="1255"/>
                <a:ext cx="160"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0" name="Freeform 97"/>
              <p:cNvSpPr>
                <a:spLocks noChangeArrowheads="1"/>
              </p:cNvSpPr>
              <p:nvPr/>
            </p:nvSpPr>
            <p:spPr bwMode="auto">
              <a:xfrm>
                <a:off x="1010" y="1255"/>
                <a:ext cx="160"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1" name="Freeform 98"/>
              <p:cNvSpPr>
                <a:spLocks noChangeArrowheads="1"/>
              </p:cNvSpPr>
              <p:nvPr/>
            </p:nvSpPr>
            <p:spPr bwMode="auto">
              <a:xfrm>
                <a:off x="1010" y="1255"/>
                <a:ext cx="160"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2" name="Freeform 99"/>
              <p:cNvSpPr>
                <a:spLocks noChangeArrowheads="1"/>
              </p:cNvSpPr>
              <p:nvPr/>
            </p:nvSpPr>
            <p:spPr bwMode="auto">
              <a:xfrm>
                <a:off x="1010" y="1255"/>
                <a:ext cx="160"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03" name="Group 100"/>
            <p:cNvGrpSpPr>
              <a:grpSpLocks/>
            </p:cNvGrpSpPr>
            <p:nvPr/>
          </p:nvGrpSpPr>
          <p:grpSpPr bwMode="auto">
            <a:xfrm>
              <a:off x="1819258" y="3859140"/>
              <a:ext cx="381663" cy="512858"/>
              <a:chOff x="750" y="1255"/>
              <a:chExt cx="160" cy="215"/>
            </a:xfrm>
          </p:grpSpPr>
          <p:sp>
            <p:nvSpPr>
              <p:cNvPr id="104" name="Freeform 101"/>
              <p:cNvSpPr>
                <a:spLocks noChangeArrowheads="1"/>
              </p:cNvSpPr>
              <p:nvPr/>
            </p:nvSpPr>
            <p:spPr bwMode="auto">
              <a:xfrm>
                <a:off x="750" y="1255"/>
                <a:ext cx="160" cy="215"/>
              </a:xfrm>
              <a:custGeom>
                <a:avLst/>
                <a:gdLst>
                  <a:gd name="T0" fmla="*/ 4 w 429"/>
                  <a:gd name="T1" fmla="*/ 556 h 560"/>
                  <a:gd name="T2" fmla="*/ 0 w 429"/>
                  <a:gd name="T3" fmla="*/ 538 h 560"/>
                  <a:gd name="T4" fmla="*/ 9 w 429"/>
                  <a:gd name="T5" fmla="*/ 517 h 560"/>
                  <a:gd name="T6" fmla="*/ 419 w 429"/>
                  <a:gd name="T7" fmla="*/ 517 h 560"/>
                  <a:gd name="T8" fmla="*/ 428 w 429"/>
                  <a:gd name="T9" fmla="*/ 538 h 560"/>
                  <a:gd name="T10" fmla="*/ 425 w 429"/>
                  <a:gd name="T11" fmla="*/ 556 h 560"/>
                  <a:gd name="T12" fmla="*/ 9 w 429"/>
                  <a:gd name="T13" fmla="*/ 559 h 560"/>
                  <a:gd name="T14" fmla="*/ 0 w 429"/>
                  <a:gd name="T15" fmla="*/ 497 h 560"/>
                  <a:gd name="T16" fmla="*/ 74 w 429"/>
                  <a:gd name="T17" fmla="*/ 159 h 560"/>
                  <a:gd name="T18" fmla="*/ 82 w 429"/>
                  <a:gd name="T19" fmla="*/ 152 h 560"/>
                  <a:gd name="T20" fmla="*/ 191 w 429"/>
                  <a:gd name="T21" fmla="*/ 139 h 560"/>
                  <a:gd name="T22" fmla="*/ 187 w 429"/>
                  <a:gd name="T23" fmla="*/ 126 h 560"/>
                  <a:gd name="T24" fmla="*/ 34 w 429"/>
                  <a:gd name="T25" fmla="*/ 15 h 560"/>
                  <a:gd name="T26" fmla="*/ 214 w 429"/>
                  <a:gd name="T27" fmla="*/ 0 h 560"/>
                  <a:gd name="T28" fmla="*/ 395 w 429"/>
                  <a:gd name="T29" fmla="*/ 15 h 560"/>
                  <a:gd name="T30" fmla="*/ 242 w 429"/>
                  <a:gd name="T31" fmla="*/ 126 h 560"/>
                  <a:gd name="T32" fmla="*/ 238 w 429"/>
                  <a:gd name="T33" fmla="*/ 139 h 560"/>
                  <a:gd name="T34" fmla="*/ 346 w 429"/>
                  <a:gd name="T35" fmla="*/ 152 h 560"/>
                  <a:gd name="T36" fmla="*/ 352 w 429"/>
                  <a:gd name="T37" fmla="*/ 155 h 560"/>
                  <a:gd name="T38" fmla="*/ 428 w 429"/>
                  <a:gd name="T39" fmla="*/ 494 h 560"/>
                  <a:gd name="T40" fmla="*/ 423 w 429"/>
                  <a:gd name="T41" fmla="*/ 504 h 560"/>
                  <a:gd name="T42" fmla="*/ 5 w 429"/>
                  <a:gd name="T43" fmla="*/ 504 h 560"/>
                  <a:gd name="T44" fmla="*/ 262 w 429"/>
                  <a:gd name="T45" fmla="*/ 441 h 560"/>
                  <a:gd name="T46" fmla="*/ 341 w 429"/>
                  <a:gd name="T47" fmla="*/ 352 h 560"/>
                  <a:gd name="T48" fmla="*/ 257 w 429"/>
                  <a:gd name="T49" fmla="*/ 203 h 560"/>
                  <a:gd name="T50" fmla="*/ 89 w 429"/>
                  <a:gd name="T51" fmla="*/ 289 h 560"/>
                  <a:gd name="T52" fmla="*/ 97 w 429"/>
                  <a:gd name="T53" fmla="*/ 378 h 560"/>
                  <a:gd name="T54" fmla="*/ 221 w 429"/>
                  <a:gd name="T55" fmla="*/ 450 h 560"/>
                  <a:gd name="T56" fmla="*/ 181 w 429"/>
                  <a:gd name="T57" fmla="*/ 328 h 560"/>
                  <a:gd name="T58" fmla="*/ 191 w 429"/>
                  <a:gd name="T59" fmla="*/ 299 h 560"/>
                  <a:gd name="T60" fmla="*/ 220 w 429"/>
                  <a:gd name="T61" fmla="*/ 291 h 560"/>
                  <a:gd name="T62" fmla="*/ 240 w 429"/>
                  <a:gd name="T63" fmla="*/ 302 h 560"/>
                  <a:gd name="T64" fmla="*/ 303 w 429"/>
                  <a:gd name="T65" fmla="*/ 266 h 560"/>
                  <a:gd name="T66" fmla="*/ 312 w 429"/>
                  <a:gd name="T67" fmla="*/ 273 h 560"/>
                  <a:gd name="T68" fmla="*/ 309 w 429"/>
                  <a:gd name="T69" fmla="*/ 278 h 560"/>
                  <a:gd name="T70" fmla="*/ 247 w 429"/>
                  <a:gd name="T71" fmla="*/ 314 h 560"/>
                  <a:gd name="T72" fmla="*/ 247 w 429"/>
                  <a:gd name="T73" fmla="*/ 328 h 560"/>
                  <a:gd name="T74" fmla="*/ 217 w 429"/>
                  <a:gd name="T75"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9" h="560">
                    <a:moveTo>
                      <a:pt x="9" y="559"/>
                    </a:moveTo>
                    <a:cubicBezTo>
                      <a:pt x="7" y="558"/>
                      <a:pt x="5" y="557"/>
                      <a:pt x="4" y="556"/>
                    </a:cubicBezTo>
                    <a:cubicBezTo>
                      <a:pt x="2" y="554"/>
                      <a:pt x="1" y="552"/>
                      <a:pt x="1" y="550"/>
                    </a:cubicBezTo>
                    <a:cubicBezTo>
                      <a:pt x="0" y="549"/>
                      <a:pt x="0" y="545"/>
                      <a:pt x="0" y="538"/>
                    </a:cubicBezTo>
                    <a:cubicBezTo>
                      <a:pt x="0" y="527"/>
                      <a:pt x="0" y="525"/>
                      <a:pt x="2" y="523"/>
                    </a:cubicBezTo>
                    <a:cubicBezTo>
                      <a:pt x="3" y="521"/>
                      <a:pt x="6" y="518"/>
                      <a:pt x="9" y="517"/>
                    </a:cubicBezTo>
                    <a:cubicBezTo>
                      <a:pt x="10" y="517"/>
                      <a:pt x="28" y="517"/>
                      <a:pt x="214" y="517"/>
                    </a:cubicBezTo>
                    <a:cubicBezTo>
                      <a:pt x="401" y="517"/>
                      <a:pt x="418" y="517"/>
                      <a:pt x="419" y="517"/>
                    </a:cubicBezTo>
                    <a:cubicBezTo>
                      <a:pt x="422" y="518"/>
                      <a:pt x="425" y="521"/>
                      <a:pt x="427" y="523"/>
                    </a:cubicBezTo>
                    <a:cubicBezTo>
                      <a:pt x="428" y="525"/>
                      <a:pt x="428" y="526"/>
                      <a:pt x="428" y="538"/>
                    </a:cubicBezTo>
                    <a:cubicBezTo>
                      <a:pt x="428" y="545"/>
                      <a:pt x="428" y="549"/>
                      <a:pt x="428" y="550"/>
                    </a:cubicBezTo>
                    <a:cubicBezTo>
                      <a:pt x="427" y="552"/>
                      <a:pt x="426" y="554"/>
                      <a:pt x="425" y="556"/>
                    </a:cubicBezTo>
                    <a:cubicBezTo>
                      <a:pt x="423" y="557"/>
                      <a:pt x="421" y="558"/>
                      <a:pt x="419" y="559"/>
                    </a:cubicBezTo>
                    <a:cubicBezTo>
                      <a:pt x="417" y="559"/>
                      <a:pt x="11" y="559"/>
                      <a:pt x="9" y="559"/>
                    </a:cubicBezTo>
                    <a:close/>
                    <a:moveTo>
                      <a:pt x="5" y="504"/>
                    </a:moveTo>
                    <a:cubicBezTo>
                      <a:pt x="2" y="503"/>
                      <a:pt x="0" y="500"/>
                      <a:pt x="0" y="497"/>
                    </a:cubicBezTo>
                    <a:cubicBezTo>
                      <a:pt x="1" y="496"/>
                      <a:pt x="1" y="494"/>
                      <a:pt x="1" y="494"/>
                    </a:cubicBezTo>
                    <a:cubicBezTo>
                      <a:pt x="1" y="492"/>
                      <a:pt x="73" y="160"/>
                      <a:pt x="74" y="159"/>
                    </a:cubicBezTo>
                    <a:cubicBezTo>
                      <a:pt x="75" y="156"/>
                      <a:pt x="77" y="153"/>
                      <a:pt x="81" y="152"/>
                    </a:cubicBezTo>
                    <a:lnTo>
                      <a:pt x="82" y="152"/>
                    </a:lnTo>
                    <a:lnTo>
                      <a:pt x="191" y="151"/>
                    </a:lnTo>
                    <a:lnTo>
                      <a:pt x="191" y="139"/>
                    </a:lnTo>
                    <a:cubicBezTo>
                      <a:pt x="191" y="132"/>
                      <a:pt x="191" y="127"/>
                      <a:pt x="191" y="127"/>
                    </a:cubicBezTo>
                    <a:cubicBezTo>
                      <a:pt x="190" y="127"/>
                      <a:pt x="189" y="126"/>
                      <a:pt x="187" y="126"/>
                    </a:cubicBezTo>
                    <a:cubicBezTo>
                      <a:pt x="143" y="121"/>
                      <a:pt x="103" y="104"/>
                      <a:pt x="74" y="77"/>
                    </a:cubicBezTo>
                    <a:cubicBezTo>
                      <a:pt x="54" y="59"/>
                      <a:pt x="40" y="38"/>
                      <a:pt x="34" y="15"/>
                    </a:cubicBezTo>
                    <a:cubicBezTo>
                      <a:pt x="32" y="10"/>
                      <a:pt x="30" y="1"/>
                      <a:pt x="31" y="0"/>
                    </a:cubicBezTo>
                    <a:cubicBezTo>
                      <a:pt x="31" y="0"/>
                      <a:pt x="34" y="0"/>
                      <a:pt x="214" y="0"/>
                    </a:cubicBezTo>
                    <a:cubicBezTo>
                      <a:pt x="394" y="0"/>
                      <a:pt x="397" y="0"/>
                      <a:pt x="398" y="0"/>
                    </a:cubicBezTo>
                    <a:cubicBezTo>
                      <a:pt x="398" y="1"/>
                      <a:pt x="396" y="10"/>
                      <a:pt x="395" y="15"/>
                    </a:cubicBezTo>
                    <a:cubicBezTo>
                      <a:pt x="388" y="38"/>
                      <a:pt x="374" y="59"/>
                      <a:pt x="354" y="77"/>
                    </a:cubicBezTo>
                    <a:cubicBezTo>
                      <a:pt x="326" y="104"/>
                      <a:pt x="286" y="121"/>
                      <a:pt x="242" y="126"/>
                    </a:cubicBezTo>
                    <a:cubicBezTo>
                      <a:pt x="240" y="126"/>
                      <a:pt x="238" y="127"/>
                      <a:pt x="238" y="127"/>
                    </a:cubicBezTo>
                    <a:cubicBezTo>
                      <a:pt x="238" y="127"/>
                      <a:pt x="238" y="132"/>
                      <a:pt x="238" y="139"/>
                    </a:cubicBezTo>
                    <a:lnTo>
                      <a:pt x="238" y="151"/>
                    </a:lnTo>
                    <a:lnTo>
                      <a:pt x="346" y="152"/>
                    </a:lnTo>
                    <a:lnTo>
                      <a:pt x="348" y="152"/>
                    </a:lnTo>
                    <a:cubicBezTo>
                      <a:pt x="350" y="153"/>
                      <a:pt x="351" y="154"/>
                      <a:pt x="352" y="155"/>
                    </a:cubicBezTo>
                    <a:cubicBezTo>
                      <a:pt x="354" y="157"/>
                      <a:pt x="354" y="158"/>
                      <a:pt x="355" y="160"/>
                    </a:cubicBezTo>
                    <a:cubicBezTo>
                      <a:pt x="356" y="163"/>
                      <a:pt x="427" y="493"/>
                      <a:pt x="428" y="494"/>
                    </a:cubicBezTo>
                    <a:cubicBezTo>
                      <a:pt x="428" y="500"/>
                      <a:pt x="428" y="502"/>
                      <a:pt x="424" y="503"/>
                    </a:cubicBezTo>
                    <a:lnTo>
                      <a:pt x="423" y="504"/>
                    </a:lnTo>
                    <a:lnTo>
                      <a:pt x="215" y="504"/>
                    </a:lnTo>
                    <a:cubicBezTo>
                      <a:pt x="50" y="504"/>
                      <a:pt x="6" y="504"/>
                      <a:pt x="5" y="504"/>
                    </a:cubicBezTo>
                    <a:close/>
                    <a:moveTo>
                      <a:pt x="221" y="450"/>
                    </a:moveTo>
                    <a:cubicBezTo>
                      <a:pt x="236" y="449"/>
                      <a:pt x="249" y="446"/>
                      <a:pt x="262" y="441"/>
                    </a:cubicBezTo>
                    <a:cubicBezTo>
                      <a:pt x="267" y="439"/>
                      <a:pt x="276" y="435"/>
                      <a:pt x="280" y="433"/>
                    </a:cubicBezTo>
                    <a:cubicBezTo>
                      <a:pt x="311" y="415"/>
                      <a:pt x="333" y="386"/>
                      <a:pt x="341" y="352"/>
                    </a:cubicBezTo>
                    <a:cubicBezTo>
                      <a:pt x="345" y="336"/>
                      <a:pt x="346" y="317"/>
                      <a:pt x="342" y="301"/>
                    </a:cubicBezTo>
                    <a:cubicBezTo>
                      <a:pt x="334" y="256"/>
                      <a:pt x="301" y="218"/>
                      <a:pt x="257" y="203"/>
                    </a:cubicBezTo>
                    <a:cubicBezTo>
                      <a:pt x="229" y="194"/>
                      <a:pt x="199" y="194"/>
                      <a:pt x="172" y="203"/>
                    </a:cubicBezTo>
                    <a:cubicBezTo>
                      <a:pt x="131" y="217"/>
                      <a:pt x="100" y="249"/>
                      <a:pt x="89" y="289"/>
                    </a:cubicBezTo>
                    <a:cubicBezTo>
                      <a:pt x="85" y="300"/>
                      <a:pt x="84" y="311"/>
                      <a:pt x="84" y="323"/>
                    </a:cubicBezTo>
                    <a:cubicBezTo>
                      <a:pt x="84" y="343"/>
                      <a:pt x="88" y="361"/>
                      <a:pt x="97" y="378"/>
                    </a:cubicBezTo>
                    <a:cubicBezTo>
                      <a:pt x="110" y="405"/>
                      <a:pt x="132" y="426"/>
                      <a:pt x="160" y="439"/>
                    </a:cubicBezTo>
                    <a:cubicBezTo>
                      <a:pt x="178" y="447"/>
                      <a:pt x="201" y="451"/>
                      <a:pt x="221" y="450"/>
                    </a:cubicBezTo>
                    <a:close/>
                    <a:moveTo>
                      <a:pt x="211" y="356"/>
                    </a:moveTo>
                    <a:cubicBezTo>
                      <a:pt x="196" y="355"/>
                      <a:pt x="183" y="343"/>
                      <a:pt x="181" y="328"/>
                    </a:cubicBezTo>
                    <a:cubicBezTo>
                      <a:pt x="180" y="325"/>
                      <a:pt x="181" y="319"/>
                      <a:pt x="181" y="317"/>
                    </a:cubicBezTo>
                    <a:cubicBezTo>
                      <a:pt x="183" y="310"/>
                      <a:pt x="186" y="304"/>
                      <a:pt x="191" y="299"/>
                    </a:cubicBezTo>
                    <a:cubicBezTo>
                      <a:pt x="196" y="295"/>
                      <a:pt x="201" y="292"/>
                      <a:pt x="207" y="291"/>
                    </a:cubicBezTo>
                    <a:cubicBezTo>
                      <a:pt x="211" y="290"/>
                      <a:pt x="217" y="290"/>
                      <a:pt x="220" y="291"/>
                    </a:cubicBezTo>
                    <a:cubicBezTo>
                      <a:pt x="227" y="292"/>
                      <a:pt x="233" y="295"/>
                      <a:pt x="238" y="300"/>
                    </a:cubicBezTo>
                    <a:lnTo>
                      <a:pt x="240" y="302"/>
                    </a:lnTo>
                    <a:lnTo>
                      <a:pt x="271" y="284"/>
                    </a:lnTo>
                    <a:cubicBezTo>
                      <a:pt x="292" y="272"/>
                      <a:pt x="302" y="267"/>
                      <a:pt x="303" y="266"/>
                    </a:cubicBezTo>
                    <a:cubicBezTo>
                      <a:pt x="305" y="266"/>
                      <a:pt x="308" y="267"/>
                      <a:pt x="310" y="269"/>
                    </a:cubicBezTo>
                    <a:cubicBezTo>
                      <a:pt x="311" y="270"/>
                      <a:pt x="311" y="271"/>
                      <a:pt x="312" y="273"/>
                    </a:cubicBezTo>
                    <a:cubicBezTo>
                      <a:pt x="312" y="275"/>
                      <a:pt x="312" y="275"/>
                      <a:pt x="311" y="276"/>
                    </a:cubicBezTo>
                    <a:cubicBezTo>
                      <a:pt x="311" y="277"/>
                      <a:pt x="310" y="278"/>
                      <a:pt x="309" y="278"/>
                    </a:cubicBezTo>
                    <a:cubicBezTo>
                      <a:pt x="309" y="279"/>
                      <a:pt x="295" y="286"/>
                      <a:pt x="277" y="297"/>
                    </a:cubicBezTo>
                    <a:cubicBezTo>
                      <a:pt x="248" y="313"/>
                      <a:pt x="247" y="314"/>
                      <a:pt x="247" y="314"/>
                    </a:cubicBezTo>
                    <a:cubicBezTo>
                      <a:pt x="247" y="315"/>
                      <a:pt x="247" y="316"/>
                      <a:pt x="247" y="317"/>
                    </a:cubicBezTo>
                    <a:cubicBezTo>
                      <a:pt x="248" y="319"/>
                      <a:pt x="248" y="325"/>
                      <a:pt x="247" y="328"/>
                    </a:cubicBezTo>
                    <a:cubicBezTo>
                      <a:pt x="247" y="332"/>
                      <a:pt x="246" y="334"/>
                      <a:pt x="244" y="337"/>
                    </a:cubicBezTo>
                    <a:cubicBezTo>
                      <a:pt x="239" y="348"/>
                      <a:pt x="229" y="355"/>
                      <a:pt x="217" y="356"/>
                    </a:cubicBezTo>
                    <a:cubicBezTo>
                      <a:pt x="214" y="356"/>
                      <a:pt x="214" y="356"/>
                      <a:pt x="211" y="356"/>
                    </a:cubicBezTo>
                    <a:close/>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5" name="Freeform 102"/>
              <p:cNvSpPr>
                <a:spLocks noChangeArrowheads="1"/>
              </p:cNvSpPr>
              <p:nvPr/>
            </p:nvSpPr>
            <p:spPr bwMode="auto">
              <a:xfrm>
                <a:off x="750" y="1255"/>
                <a:ext cx="160" cy="215"/>
              </a:xfrm>
              <a:custGeom>
                <a:avLst/>
                <a:gdLst>
                  <a:gd name="T0" fmla="*/ 1 w 429"/>
                  <a:gd name="T1" fmla="*/ 550 h 560"/>
                  <a:gd name="T2" fmla="*/ 9 w 429"/>
                  <a:gd name="T3" fmla="*/ 518 h 560"/>
                  <a:gd name="T4" fmla="*/ 419 w 429"/>
                  <a:gd name="T5" fmla="*/ 518 h 560"/>
                  <a:gd name="T6" fmla="*/ 428 w 429"/>
                  <a:gd name="T7" fmla="*/ 550 h 560"/>
                  <a:gd name="T8" fmla="*/ 214 w 429"/>
                  <a:gd name="T9" fmla="*/ 559 h 560"/>
                  <a:gd name="T10" fmla="*/ 5 w 429"/>
                  <a:gd name="T11" fmla="*/ 503 h 560"/>
                  <a:gd name="T12" fmla="*/ 1 w 429"/>
                  <a:gd name="T13" fmla="*/ 494 h 560"/>
                  <a:gd name="T14" fmla="*/ 81 w 429"/>
                  <a:gd name="T15" fmla="*/ 152 h 560"/>
                  <a:gd name="T16" fmla="*/ 136 w 429"/>
                  <a:gd name="T17" fmla="*/ 152 h 560"/>
                  <a:gd name="T18" fmla="*/ 191 w 429"/>
                  <a:gd name="T19" fmla="*/ 139 h 560"/>
                  <a:gd name="T20" fmla="*/ 188 w 429"/>
                  <a:gd name="T21" fmla="*/ 126 h 560"/>
                  <a:gd name="T22" fmla="*/ 34 w 429"/>
                  <a:gd name="T23" fmla="*/ 15 h 560"/>
                  <a:gd name="T24" fmla="*/ 31 w 429"/>
                  <a:gd name="T25" fmla="*/ 0 h 560"/>
                  <a:gd name="T26" fmla="*/ 397 w 429"/>
                  <a:gd name="T27" fmla="*/ 1 h 560"/>
                  <a:gd name="T28" fmla="*/ 361 w 429"/>
                  <a:gd name="T29" fmla="*/ 71 h 560"/>
                  <a:gd name="T30" fmla="*/ 241 w 429"/>
                  <a:gd name="T31" fmla="*/ 126 h 560"/>
                  <a:gd name="T32" fmla="*/ 237 w 429"/>
                  <a:gd name="T33" fmla="*/ 139 h 560"/>
                  <a:gd name="T34" fmla="*/ 292 w 429"/>
                  <a:gd name="T35" fmla="*/ 152 h 560"/>
                  <a:gd name="T36" fmla="*/ 347 w 429"/>
                  <a:gd name="T37" fmla="*/ 152 h 560"/>
                  <a:gd name="T38" fmla="*/ 428 w 429"/>
                  <a:gd name="T39" fmla="*/ 494 h 560"/>
                  <a:gd name="T40" fmla="*/ 423 w 429"/>
                  <a:gd name="T41" fmla="*/ 503 h 560"/>
                  <a:gd name="T42" fmla="*/ 225 w 429"/>
                  <a:gd name="T43" fmla="*/ 450 h 560"/>
                  <a:gd name="T44" fmla="*/ 341 w 429"/>
                  <a:gd name="T45" fmla="*/ 352 h 560"/>
                  <a:gd name="T46" fmla="*/ 290 w 429"/>
                  <a:gd name="T47" fmla="*/ 220 h 560"/>
                  <a:gd name="T48" fmla="*/ 93 w 429"/>
                  <a:gd name="T49" fmla="*/ 277 h 560"/>
                  <a:gd name="T50" fmla="*/ 96 w 429"/>
                  <a:gd name="T51" fmla="*/ 378 h 560"/>
                  <a:gd name="T52" fmla="*/ 178 w 429"/>
                  <a:gd name="T53" fmla="*/ 445 h 560"/>
                  <a:gd name="T54" fmla="*/ 225 w 429"/>
                  <a:gd name="T55" fmla="*/ 450 h 560"/>
                  <a:gd name="T56" fmla="*/ 199 w 429"/>
                  <a:gd name="T57" fmla="*/ 352 h 560"/>
                  <a:gd name="T58" fmla="*/ 182 w 429"/>
                  <a:gd name="T59" fmla="*/ 315 h 560"/>
                  <a:gd name="T60" fmla="*/ 238 w 429"/>
                  <a:gd name="T61" fmla="*/ 300 h 560"/>
                  <a:gd name="T62" fmla="*/ 271 w 429"/>
                  <a:gd name="T63" fmla="*/ 284 h 560"/>
                  <a:gd name="T64" fmla="*/ 309 w 429"/>
                  <a:gd name="T65" fmla="*/ 268 h 560"/>
                  <a:gd name="T66" fmla="*/ 277 w 429"/>
                  <a:gd name="T67" fmla="*/ 296 h 560"/>
                  <a:gd name="T68" fmla="*/ 247 w 429"/>
                  <a:gd name="T69" fmla="*/ 316 h 560"/>
                  <a:gd name="T70" fmla="*/ 225 w 429"/>
                  <a:gd name="T71" fmla="*/ 3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29" h="560">
                    <a:moveTo>
                      <a:pt x="9" y="559"/>
                    </a:moveTo>
                    <a:cubicBezTo>
                      <a:pt x="5" y="558"/>
                      <a:pt x="2" y="554"/>
                      <a:pt x="1" y="550"/>
                    </a:cubicBezTo>
                    <a:cubicBezTo>
                      <a:pt x="0" y="548"/>
                      <a:pt x="0" y="528"/>
                      <a:pt x="1" y="526"/>
                    </a:cubicBezTo>
                    <a:cubicBezTo>
                      <a:pt x="2" y="522"/>
                      <a:pt x="5" y="519"/>
                      <a:pt x="9" y="518"/>
                    </a:cubicBezTo>
                    <a:cubicBezTo>
                      <a:pt x="10" y="517"/>
                      <a:pt x="28" y="517"/>
                      <a:pt x="214" y="517"/>
                    </a:cubicBezTo>
                    <a:cubicBezTo>
                      <a:pt x="400" y="517"/>
                      <a:pt x="418" y="517"/>
                      <a:pt x="419" y="518"/>
                    </a:cubicBezTo>
                    <a:cubicBezTo>
                      <a:pt x="423" y="519"/>
                      <a:pt x="427" y="522"/>
                      <a:pt x="428" y="526"/>
                    </a:cubicBezTo>
                    <a:cubicBezTo>
                      <a:pt x="428" y="528"/>
                      <a:pt x="428" y="548"/>
                      <a:pt x="428" y="550"/>
                    </a:cubicBezTo>
                    <a:cubicBezTo>
                      <a:pt x="427" y="554"/>
                      <a:pt x="423" y="558"/>
                      <a:pt x="419" y="559"/>
                    </a:cubicBezTo>
                    <a:cubicBezTo>
                      <a:pt x="418" y="559"/>
                      <a:pt x="398" y="559"/>
                      <a:pt x="214" y="559"/>
                    </a:cubicBezTo>
                    <a:cubicBezTo>
                      <a:pt x="40" y="559"/>
                      <a:pt x="10" y="559"/>
                      <a:pt x="9" y="559"/>
                    </a:cubicBezTo>
                    <a:close/>
                    <a:moveTo>
                      <a:pt x="5" y="503"/>
                    </a:moveTo>
                    <a:cubicBezTo>
                      <a:pt x="3" y="503"/>
                      <a:pt x="1" y="501"/>
                      <a:pt x="1" y="499"/>
                    </a:cubicBezTo>
                    <a:cubicBezTo>
                      <a:pt x="0" y="498"/>
                      <a:pt x="0" y="497"/>
                      <a:pt x="1" y="494"/>
                    </a:cubicBezTo>
                    <a:cubicBezTo>
                      <a:pt x="2" y="490"/>
                      <a:pt x="74" y="160"/>
                      <a:pt x="74" y="159"/>
                    </a:cubicBezTo>
                    <a:cubicBezTo>
                      <a:pt x="75" y="156"/>
                      <a:pt x="78" y="153"/>
                      <a:pt x="81" y="152"/>
                    </a:cubicBezTo>
                    <a:lnTo>
                      <a:pt x="83" y="152"/>
                    </a:lnTo>
                    <a:lnTo>
                      <a:pt x="136" y="152"/>
                    </a:lnTo>
                    <a:cubicBezTo>
                      <a:pt x="166" y="152"/>
                      <a:pt x="191" y="152"/>
                      <a:pt x="191" y="151"/>
                    </a:cubicBezTo>
                    <a:cubicBezTo>
                      <a:pt x="191" y="151"/>
                      <a:pt x="191" y="149"/>
                      <a:pt x="191" y="139"/>
                    </a:cubicBezTo>
                    <a:lnTo>
                      <a:pt x="191" y="126"/>
                    </a:lnTo>
                    <a:lnTo>
                      <a:pt x="188" y="126"/>
                    </a:lnTo>
                    <a:cubicBezTo>
                      <a:pt x="167" y="124"/>
                      <a:pt x="148" y="119"/>
                      <a:pt x="129" y="111"/>
                    </a:cubicBezTo>
                    <a:cubicBezTo>
                      <a:pt x="81" y="92"/>
                      <a:pt x="46" y="56"/>
                      <a:pt x="34" y="15"/>
                    </a:cubicBezTo>
                    <a:cubicBezTo>
                      <a:pt x="33" y="10"/>
                      <a:pt x="31" y="2"/>
                      <a:pt x="31" y="0"/>
                    </a:cubicBezTo>
                    <a:lnTo>
                      <a:pt x="397" y="0"/>
                    </a:lnTo>
                    <a:lnTo>
                      <a:pt x="397" y="1"/>
                    </a:lnTo>
                    <a:cubicBezTo>
                      <a:pt x="397" y="2"/>
                      <a:pt x="396" y="8"/>
                      <a:pt x="395" y="12"/>
                    </a:cubicBezTo>
                    <a:cubicBezTo>
                      <a:pt x="390" y="33"/>
                      <a:pt x="378" y="54"/>
                      <a:pt x="361" y="71"/>
                    </a:cubicBezTo>
                    <a:cubicBezTo>
                      <a:pt x="335" y="97"/>
                      <a:pt x="298" y="116"/>
                      <a:pt x="257" y="123"/>
                    </a:cubicBezTo>
                    <a:cubicBezTo>
                      <a:pt x="253" y="124"/>
                      <a:pt x="246" y="125"/>
                      <a:pt x="241" y="126"/>
                    </a:cubicBezTo>
                    <a:cubicBezTo>
                      <a:pt x="239" y="126"/>
                      <a:pt x="238" y="126"/>
                      <a:pt x="238" y="126"/>
                    </a:cubicBezTo>
                    <a:cubicBezTo>
                      <a:pt x="237" y="126"/>
                      <a:pt x="237" y="129"/>
                      <a:pt x="237" y="139"/>
                    </a:cubicBezTo>
                    <a:cubicBezTo>
                      <a:pt x="237" y="150"/>
                      <a:pt x="237" y="151"/>
                      <a:pt x="238" y="151"/>
                    </a:cubicBezTo>
                    <a:cubicBezTo>
                      <a:pt x="238" y="152"/>
                      <a:pt x="262" y="152"/>
                      <a:pt x="292" y="152"/>
                    </a:cubicBezTo>
                    <a:lnTo>
                      <a:pt x="346" y="152"/>
                    </a:lnTo>
                    <a:lnTo>
                      <a:pt x="347" y="152"/>
                    </a:lnTo>
                    <a:cubicBezTo>
                      <a:pt x="351" y="153"/>
                      <a:pt x="353" y="156"/>
                      <a:pt x="354" y="159"/>
                    </a:cubicBezTo>
                    <a:cubicBezTo>
                      <a:pt x="355" y="160"/>
                      <a:pt x="427" y="490"/>
                      <a:pt x="428" y="494"/>
                    </a:cubicBezTo>
                    <a:cubicBezTo>
                      <a:pt x="428" y="497"/>
                      <a:pt x="428" y="498"/>
                      <a:pt x="428" y="499"/>
                    </a:cubicBezTo>
                    <a:cubicBezTo>
                      <a:pt x="427" y="501"/>
                      <a:pt x="426" y="503"/>
                      <a:pt x="423" y="503"/>
                    </a:cubicBezTo>
                    <a:cubicBezTo>
                      <a:pt x="422" y="504"/>
                      <a:pt x="6" y="504"/>
                      <a:pt x="5" y="503"/>
                    </a:cubicBezTo>
                    <a:close/>
                    <a:moveTo>
                      <a:pt x="225" y="450"/>
                    </a:moveTo>
                    <a:cubicBezTo>
                      <a:pt x="247" y="448"/>
                      <a:pt x="268" y="441"/>
                      <a:pt x="287" y="429"/>
                    </a:cubicBezTo>
                    <a:cubicBezTo>
                      <a:pt x="314" y="411"/>
                      <a:pt x="334" y="383"/>
                      <a:pt x="341" y="352"/>
                    </a:cubicBezTo>
                    <a:cubicBezTo>
                      <a:pt x="347" y="329"/>
                      <a:pt x="346" y="306"/>
                      <a:pt x="339" y="284"/>
                    </a:cubicBezTo>
                    <a:cubicBezTo>
                      <a:pt x="330" y="258"/>
                      <a:pt x="313" y="236"/>
                      <a:pt x="290" y="220"/>
                    </a:cubicBezTo>
                    <a:cubicBezTo>
                      <a:pt x="259" y="198"/>
                      <a:pt x="221" y="191"/>
                      <a:pt x="184" y="199"/>
                    </a:cubicBezTo>
                    <a:cubicBezTo>
                      <a:pt x="143" y="209"/>
                      <a:pt x="108" y="238"/>
                      <a:pt x="93" y="277"/>
                    </a:cubicBezTo>
                    <a:cubicBezTo>
                      <a:pt x="87" y="292"/>
                      <a:pt x="84" y="307"/>
                      <a:pt x="84" y="323"/>
                    </a:cubicBezTo>
                    <a:cubicBezTo>
                      <a:pt x="84" y="343"/>
                      <a:pt x="88" y="361"/>
                      <a:pt x="96" y="378"/>
                    </a:cubicBezTo>
                    <a:cubicBezTo>
                      <a:pt x="105" y="396"/>
                      <a:pt x="117" y="411"/>
                      <a:pt x="133" y="423"/>
                    </a:cubicBezTo>
                    <a:cubicBezTo>
                      <a:pt x="146" y="433"/>
                      <a:pt x="162" y="441"/>
                      <a:pt x="178" y="445"/>
                    </a:cubicBezTo>
                    <a:cubicBezTo>
                      <a:pt x="188" y="448"/>
                      <a:pt x="197" y="450"/>
                      <a:pt x="209" y="450"/>
                    </a:cubicBezTo>
                    <a:cubicBezTo>
                      <a:pt x="212" y="450"/>
                      <a:pt x="222" y="450"/>
                      <a:pt x="225" y="450"/>
                    </a:cubicBezTo>
                    <a:close/>
                    <a:moveTo>
                      <a:pt x="212" y="356"/>
                    </a:moveTo>
                    <a:cubicBezTo>
                      <a:pt x="207" y="355"/>
                      <a:pt x="203" y="354"/>
                      <a:pt x="199" y="352"/>
                    </a:cubicBezTo>
                    <a:cubicBezTo>
                      <a:pt x="189" y="347"/>
                      <a:pt x="182" y="337"/>
                      <a:pt x="181" y="326"/>
                    </a:cubicBezTo>
                    <a:cubicBezTo>
                      <a:pt x="181" y="322"/>
                      <a:pt x="181" y="318"/>
                      <a:pt x="182" y="315"/>
                    </a:cubicBezTo>
                    <a:cubicBezTo>
                      <a:pt x="183" y="309"/>
                      <a:pt x="186" y="305"/>
                      <a:pt x="190" y="301"/>
                    </a:cubicBezTo>
                    <a:cubicBezTo>
                      <a:pt x="203" y="288"/>
                      <a:pt x="225" y="287"/>
                      <a:pt x="238" y="300"/>
                    </a:cubicBezTo>
                    <a:cubicBezTo>
                      <a:pt x="239" y="302"/>
                      <a:pt x="239" y="302"/>
                      <a:pt x="240" y="302"/>
                    </a:cubicBezTo>
                    <a:cubicBezTo>
                      <a:pt x="240" y="301"/>
                      <a:pt x="254" y="293"/>
                      <a:pt x="271" y="284"/>
                    </a:cubicBezTo>
                    <a:cubicBezTo>
                      <a:pt x="288" y="275"/>
                      <a:pt x="302" y="267"/>
                      <a:pt x="303" y="267"/>
                    </a:cubicBezTo>
                    <a:cubicBezTo>
                      <a:pt x="305" y="266"/>
                      <a:pt x="308" y="267"/>
                      <a:pt x="309" y="268"/>
                    </a:cubicBezTo>
                    <a:cubicBezTo>
                      <a:pt x="312" y="271"/>
                      <a:pt x="312" y="276"/>
                      <a:pt x="309" y="278"/>
                    </a:cubicBezTo>
                    <a:cubicBezTo>
                      <a:pt x="309" y="279"/>
                      <a:pt x="294" y="287"/>
                      <a:pt x="277" y="296"/>
                    </a:cubicBezTo>
                    <a:cubicBezTo>
                      <a:pt x="260" y="306"/>
                      <a:pt x="246" y="314"/>
                      <a:pt x="246" y="314"/>
                    </a:cubicBezTo>
                    <a:cubicBezTo>
                      <a:pt x="246" y="314"/>
                      <a:pt x="247" y="315"/>
                      <a:pt x="247" y="316"/>
                    </a:cubicBezTo>
                    <a:cubicBezTo>
                      <a:pt x="248" y="322"/>
                      <a:pt x="248" y="328"/>
                      <a:pt x="246" y="334"/>
                    </a:cubicBezTo>
                    <a:cubicBezTo>
                      <a:pt x="242" y="343"/>
                      <a:pt x="235" y="351"/>
                      <a:pt x="225" y="354"/>
                    </a:cubicBezTo>
                    <a:cubicBezTo>
                      <a:pt x="221" y="355"/>
                      <a:pt x="215" y="356"/>
                      <a:pt x="212" y="356"/>
                    </a:cubicBezTo>
                    <a:close/>
                  </a:path>
                </a:pathLst>
              </a:custGeom>
              <a:solidFill>
                <a:srgbClr val="A2A2A2"/>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6" name="Freeform 103"/>
              <p:cNvSpPr>
                <a:spLocks noChangeArrowheads="1"/>
              </p:cNvSpPr>
              <p:nvPr/>
            </p:nvSpPr>
            <p:spPr bwMode="auto">
              <a:xfrm>
                <a:off x="750" y="1255"/>
                <a:ext cx="160" cy="215"/>
              </a:xfrm>
              <a:custGeom>
                <a:avLst/>
                <a:gdLst>
                  <a:gd name="T0" fmla="*/ 1 w 429"/>
                  <a:gd name="T1" fmla="*/ 550 h 560"/>
                  <a:gd name="T2" fmla="*/ 9 w 429"/>
                  <a:gd name="T3" fmla="*/ 518 h 560"/>
                  <a:gd name="T4" fmla="*/ 428 w 429"/>
                  <a:gd name="T5" fmla="*/ 527 h 560"/>
                  <a:gd name="T6" fmla="*/ 419 w 429"/>
                  <a:gd name="T7" fmla="*/ 559 h 560"/>
                  <a:gd name="T8" fmla="*/ 10 w 429"/>
                  <a:gd name="T9" fmla="*/ 559 h 560"/>
                  <a:gd name="T10" fmla="*/ 1 w 429"/>
                  <a:gd name="T11" fmla="*/ 500 h 560"/>
                  <a:gd name="T12" fmla="*/ 75 w 429"/>
                  <a:gd name="T13" fmla="*/ 158 h 560"/>
                  <a:gd name="T14" fmla="*/ 83 w 429"/>
                  <a:gd name="T15" fmla="*/ 152 h 560"/>
                  <a:gd name="T16" fmla="*/ 191 w 429"/>
                  <a:gd name="T17" fmla="*/ 152 h 560"/>
                  <a:gd name="T18" fmla="*/ 191 w 429"/>
                  <a:gd name="T19" fmla="*/ 126 h 560"/>
                  <a:gd name="T20" fmla="*/ 187 w 429"/>
                  <a:gd name="T21" fmla="*/ 126 h 560"/>
                  <a:gd name="T22" fmla="*/ 54 w 429"/>
                  <a:gd name="T23" fmla="*/ 55 h 560"/>
                  <a:gd name="T24" fmla="*/ 31 w 429"/>
                  <a:gd name="T25" fmla="*/ 1 h 560"/>
                  <a:gd name="T26" fmla="*/ 397 w 429"/>
                  <a:gd name="T27" fmla="*/ 0 h 560"/>
                  <a:gd name="T28" fmla="*/ 397 w 429"/>
                  <a:gd name="T29" fmla="*/ 4 h 560"/>
                  <a:gd name="T30" fmla="*/ 280 w 429"/>
                  <a:gd name="T31" fmla="*/ 118 h 560"/>
                  <a:gd name="T32" fmla="*/ 238 w 429"/>
                  <a:gd name="T33" fmla="*/ 126 h 560"/>
                  <a:gd name="T34" fmla="*/ 237 w 429"/>
                  <a:gd name="T35" fmla="*/ 139 h 560"/>
                  <a:gd name="T36" fmla="*/ 291 w 429"/>
                  <a:gd name="T37" fmla="*/ 152 h 560"/>
                  <a:gd name="T38" fmla="*/ 347 w 429"/>
                  <a:gd name="T39" fmla="*/ 152 h 560"/>
                  <a:gd name="T40" fmla="*/ 428 w 429"/>
                  <a:gd name="T41" fmla="*/ 495 h 560"/>
                  <a:gd name="T42" fmla="*/ 424 w 429"/>
                  <a:gd name="T43" fmla="*/ 503 h 560"/>
                  <a:gd name="T44" fmla="*/ 214 w 429"/>
                  <a:gd name="T45" fmla="*/ 504 h 560"/>
                  <a:gd name="T46" fmla="*/ 224 w 429"/>
                  <a:gd name="T47" fmla="*/ 450 h 560"/>
                  <a:gd name="T48" fmla="*/ 279 w 429"/>
                  <a:gd name="T49" fmla="*/ 434 h 560"/>
                  <a:gd name="T50" fmla="*/ 342 w 429"/>
                  <a:gd name="T51" fmla="*/ 295 h 560"/>
                  <a:gd name="T52" fmla="*/ 250 w 429"/>
                  <a:gd name="T53" fmla="*/ 201 h 560"/>
                  <a:gd name="T54" fmla="*/ 108 w 429"/>
                  <a:gd name="T55" fmla="*/ 249 h 560"/>
                  <a:gd name="T56" fmla="*/ 104 w 429"/>
                  <a:gd name="T57" fmla="*/ 392 h 560"/>
                  <a:gd name="T58" fmla="*/ 157 w 429"/>
                  <a:gd name="T59" fmla="*/ 438 h 560"/>
                  <a:gd name="T60" fmla="*/ 224 w 429"/>
                  <a:gd name="T61" fmla="*/ 450 h 560"/>
                  <a:gd name="T62" fmla="*/ 182 w 429"/>
                  <a:gd name="T63" fmla="*/ 332 h 560"/>
                  <a:gd name="T64" fmla="*/ 183 w 429"/>
                  <a:gd name="T65" fmla="*/ 313 h 560"/>
                  <a:gd name="T66" fmla="*/ 237 w 429"/>
                  <a:gd name="T67" fmla="*/ 300 h 560"/>
                  <a:gd name="T68" fmla="*/ 271 w 429"/>
                  <a:gd name="T69" fmla="*/ 284 h 560"/>
                  <a:gd name="T70" fmla="*/ 308 w 429"/>
                  <a:gd name="T71" fmla="*/ 267 h 560"/>
                  <a:gd name="T72" fmla="*/ 309 w 429"/>
                  <a:gd name="T73" fmla="*/ 278 h 560"/>
                  <a:gd name="T74" fmla="*/ 246 w 429"/>
                  <a:gd name="T75" fmla="*/ 314 h 560"/>
                  <a:gd name="T76" fmla="*/ 237 w 429"/>
                  <a:gd name="T77" fmla="*/ 346 h 560"/>
                  <a:gd name="T78" fmla="*/ 211 w 429"/>
                  <a:gd name="T79" fmla="*/ 35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9" h="560">
                    <a:moveTo>
                      <a:pt x="10" y="559"/>
                    </a:moveTo>
                    <a:cubicBezTo>
                      <a:pt x="5" y="557"/>
                      <a:pt x="2" y="554"/>
                      <a:pt x="1" y="550"/>
                    </a:cubicBezTo>
                    <a:cubicBezTo>
                      <a:pt x="0" y="548"/>
                      <a:pt x="0" y="529"/>
                      <a:pt x="1" y="527"/>
                    </a:cubicBezTo>
                    <a:cubicBezTo>
                      <a:pt x="2" y="522"/>
                      <a:pt x="5" y="519"/>
                      <a:pt x="9" y="518"/>
                    </a:cubicBezTo>
                    <a:cubicBezTo>
                      <a:pt x="11" y="517"/>
                      <a:pt x="417" y="517"/>
                      <a:pt x="419" y="518"/>
                    </a:cubicBezTo>
                    <a:cubicBezTo>
                      <a:pt x="423" y="519"/>
                      <a:pt x="426" y="522"/>
                      <a:pt x="428" y="527"/>
                    </a:cubicBezTo>
                    <a:cubicBezTo>
                      <a:pt x="428" y="529"/>
                      <a:pt x="428" y="548"/>
                      <a:pt x="428" y="550"/>
                    </a:cubicBezTo>
                    <a:cubicBezTo>
                      <a:pt x="426" y="554"/>
                      <a:pt x="423" y="558"/>
                      <a:pt x="419" y="559"/>
                    </a:cubicBezTo>
                    <a:cubicBezTo>
                      <a:pt x="417" y="559"/>
                      <a:pt x="395" y="559"/>
                      <a:pt x="214" y="559"/>
                    </a:cubicBezTo>
                    <a:cubicBezTo>
                      <a:pt x="38" y="559"/>
                      <a:pt x="11" y="559"/>
                      <a:pt x="10" y="559"/>
                    </a:cubicBezTo>
                    <a:close/>
                    <a:moveTo>
                      <a:pt x="5" y="503"/>
                    </a:moveTo>
                    <a:cubicBezTo>
                      <a:pt x="3" y="503"/>
                      <a:pt x="2" y="501"/>
                      <a:pt x="1" y="500"/>
                    </a:cubicBezTo>
                    <a:cubicBezTo>
                      <a:pt x="1" y="499"/>
                      <a:pt x="1" y="498"/>
                      <a:pt x="1" y="497"/>
                    </a:cubicBezTo>
                    <a:cubicBezTo>
                      <a:pt x="1" y="495"/>
                      <a:pt x="74" y="159"/>
                      <a:pt x="75" y="158"/>
                    </a:cubicBezTo>
                    <a:cubicBezTo>
                      <a:pt x="76" y="155"/>
                      <a:pt x="78" y="153"/>
                      <a:pt x="81" y="152"/>
                    </a:cubicBezTo>
                    <a:lnTo>
                      <a:pt x="83" y="152"/>
                    </a:lnTo>
                    <a:lnTo>
                      <a:pt x="137" y="152"/>
                    </a:lnTo>
                    <a:lnTo>
                      <a:pt x="191" y="152"/>
                    </a:lnTo>
                    <a:lnTo>
                      <a:pt x="191" y="139"/>
                    </a:lnTo>
                    <a:lnTo>
                      <a:pt x="191" y="126"/>
                    </a:lnTo>
                    <a:cubicBezTo>
                      <a:pt x="190" y="126"/>
                      <a:pt x="189" y="126"/>
                      <a:pt x="187" y="126"/>
                    </a:cubicBezTo>
                    <a:cubicBezTo>
                      <a:pt x="172" y="124"/>
                      <a:pt x="155" y="120"/>
                      <a:pt x="141" y="116"/>
                    </a:cubicBezTo>
                    <a:cubicBezTo>
                      <a:pt x="104" y="103"/>
                      <a:pt x="74" y="82"/>
                      <a:pt x="54" y="55"/>
                    </a:cubicBezTo>
                    <a:cubicBezTo>
                      <a:pt x="42" y="39"/>
                      <a:pt x="34" y="21"/>
                      <a:pt x="32" y="4"/>
                    </a:cubicBezTo>
                    <a:cubicBezTo>
                      <a:pt x="31" y="2"/>
                      <a:pt x="31" y="1"/>
                      <a:pt x="31" y="1"/>
                    </a:cubicBezTo>
                    <a:lnTo>
                      <a:pt x="31" y="0"/>
                    </a:lnTo>
                    <a:lnTo>
                      <a:pt x="397" y="0"/>
                    </a:lnTo>
                    <a:lnTo>
                      <a:pt x="397" y="1"/>
                    </a:lnTo>
                    <a:cubicBezTo>
                      <a:pt x="397" y="1"/>
                      <a:pt x="397" y="2"/>
                      <a:pt x="397" y="4"/>
                    </a:cubicBezTo>
                    <a:cubicBezTo>
                      <a:pt x="394" y="21"/>
                      <a:pt x="386" y="39"/>
                      <a:pt x="374" y="55"/>
                    </a:cubicBezTo>
                    <a:cubicBezTo>
                      <a:pt x="353" y="84"/>
                      <a:pt x="320" y="106"/>
                      <a:pt x="280" y="118"/>
                    </a:cubicBezTo>
                    <a:cubicBezTo>
                      <a:pt x="267" y="122"/>
                      <a:pt x="254" y="124"/>
                      <a:pt x="242" y="126"/>
                    </a:cubicBezTo>
                    <a:cubicBezTo>
                      <a:pt x="240" y="126"/>
                      <a:pt x="238" y="126"/>
                      <a:pt x="238" y="126"/>
                    </a:cubicBezTo>
                    <a:lnTo>
                      <a:pt x="237" y="126"/>
                    </a:lnTo>
                    <a:lnTo>
                      <a:pt x="237" y="139"/>
                    </a:lnTo>
                    <a:lnTo>
                      <a:pt x="237" y="152"/>
                    </a:lnTo>
                    <a:lnTo>
                      <a:pt x="291" y="152"/>
                    </a:lnTo>
                    <a:lnTo>
                      <a:pt x="346" y="152"/>
                    </a:lnTo>
                    <a:lnTo>
                      <a:pt x="347" y="152"/>
                    </a:lnTo>
                    <a:cubicBezTo>
                      <a:pt x="351" y="154"/>
                      <a:pt x="353" y="156"/>
                      <a:pt x="354" y="160"/>
                    </a:cubicBezTo>
                    <a:cubicBezTo>
                      <a:pt x="355" y="161"/>
                      <a:pt x="426" y="485"/>
                      <a:pt x="428" y="495"/>
                    </a:cubicBezTo>
                    <a:cubicBezTo>
                      <a:pt x="428" y="498"/>
                      <a:pt x="428" y="500"/>
                      <a:pt x="426" y="502"/>
                    </a:cubicBezTo>
                    <a:cubicBezTo>
                      <a:pt x="425" y="502"/>
                      <a:pt x="425" y="503"/>
                      <a:pt x="424" y="503"/>
                    </a:cubicBezTo>
                    <a:lnTo>
                      <a:pt x="422" y="504"/>
                    </a:lnTo>
                    <a:lnTo>
                      <a:pt x="214" y="504"/>
                    </a:lnTo>
                    <a:cubicBezTo>
                      <a:pt x="31" y="504"/>
                      <a:pt x="6" y="503"/>
                      <a:pt x="5" y="503"/>
                    </a:cubicBezTo>
                    <a:close/>
                    <a:moveTo>
                      <a:pt x="224" y="450"/>
                    </a:moveTo>
                    <a:cubicBezTo>
                      <a:pt x="238" y="449"/>
                      <a:pt x="251" y="446"/>
                      <a:pt x="264" y="441"/>
                    </a:cubicBezTo>
                    <a:cubicBezTo>
                      <a:pt x="268" y="440"/>
                      <a:pt x="276" y="436"/>
                      <a:pt x="279" y="434"/>
                    </a:cubicBezTo>
                    <a:cubicBezTo>
                      <a:pt x="295" y="425"/>
                      <a:pt x="310" y="412"/>
                      <a:pt x="320" y="398"/>
                    </a:cubicBezTo>
                    <a:cubicBezTo>
                      <a:pt x="342" y="368"/>
                      <a:pt x="350" y="330"/>
                      <a:pt x="342" y="295"/>
                    </a:cubicBezTo>
                    <a:cubicBezTo>
                      <a:pt x="335" y="266"/>
                      <a:pt x="318" y="240"/>
                      <a:pt x="293" y="222"/>
                    </a:cubicBezTo>
                    <a:cubicBezTo>
                      <a:pt x="280" y="212"/>
                      <a:pt x="266" y="205"/>
                      <a:pt x="250" y="201"/>
                    </a:cubicBezTo>
                    <a:cubicBezTo>
                      <a:pt x="232" y="196"/>
                      <a:pt x="212" y="195"/>
                      <a:pt x="192" y="198"/>
                    </a:cubicBezTo>
                    <a:cubicBezTo>
                      <a:pt x="158" y="203"/>
                      <a:pt x="128" y="222"/>
                      <a:pt x="108" y="249"/>
                    </a:cubicBezTo>
                    <a:cubicBezTo>
                      <a:pt x="92" y="271"/>
                      <a:pt x="83" y="297"/>
                      <a:pt x="83" y="323"/>
                    </a:cubicBezTo>
                    <a:cubicBezTo>
                      <a:pt x="83" y="348"/>
                      <a:pt x="91" y="372"/>
                      <a:pt x="104" y="392"/>
                    </a:cubicBezTo>
                    <a:cubicBezTo>
                      <a:pt x="114" y="407"/>
                      <a:pt x="127" y="419"/>
                      <a:pt x="141" y="429"/>
                    </a:cubicBezTo>
                    <a:cubicBezTo>
                      <a:pt x="147" y="433"/>
                      <a:pt x="151" y="435"/>
                      <a:pt x="157" y="438"/>
                    </a:cubicBezTo>
                    <a:cubicBezTo>
                      <a:pt x="173" y="446"/>
                      <a:pt x="191" y="450"/>
                      <a:pt x="210" y="451"/>
                    </a:cubicBezTo>
                    <a:cubicBezTo>
                      <a:pt x="213" y="451"/>
                      <a:pt x="221" y="450"/>
                      <a:pt x="224" y="450"/>
                    </a:cubicBezTo>
                    <a:close/>
                    <a:moveTo>
                      <a:pt x="211" y="356"/>
                    </a:moveTo>
                    <a:cubicBezTo>
                      <a:pt x="197" y="354"/>
                      <a:pt x="186" y="345"/>
                      <a:pt x="182" y="332"/>
                    </a:cubicBezTo>
                    <a:cubicBezTo>
                      <a:pt x="181" y="329"/>
                      <a:pt x="181" y="327"/>
                      <a:pt x="181" y="323"/>
                    </a:cubicBezTo>
                    <a:cubicBezTo>
                      <a:pt x="181" y="319"/>
                      <a:pt x="181" y="316"/>
                      <a:pt x="183" y="313"/>
                    </a:cubicBezTo>
                    <a:cubicBezTo>
                      <a:pt x="187" y="300"/>
                      <a:pt x="200" y="291"/>
                      <a:pt x="214" y="291"/>
                    </a:cubicBezTo>
                    <a:cubicBezTo>
                      <a:pt x="223" y="291"/>
                      <a:pt x="231" y="294"/>
                      <a:pt x="237" y="300"/>
                    </a:cubicBezTo>
                    <a:cubicBezTo>
                      <a:pt x="239" y="302"/>
                      <a:pt x="240" y="302"/>
                      <a:pt x="240" y="302"/>
                    </a:cubicBezTo>
                    <a:cubicBezTo>
                      <a:pt x="240" y="302"/>
                      <a:pt x="254" y="294"/>
                      <a:pt x="271" y="284"/>
                    </a:cubicBezTo>
                    <a:cubicBezTo>
                      <a:pt x="288" y="275"/>
                      <a:pt x="302" y="267"/>
                      <a:pt x="303" y="267"/>
                    </a:cubicBezTo>
                    <a:cubicBezTo>
                      <a:pt x="304" y="266"/>
                      <a:pt x="306" y="267"/>
                      <a:pt x="308" y="267"/>
                    </a:cubicBezTo>
                    <a:cubicBezTo>
                      <a:pt x="310" y="269"/>
                      <a:pt x="311" y="271"/>
                      <a:pt x="311" y="273"/>
                    </a:cubicBezTo>
                    <a:cubicBezTo>
                      <a:pt x="311" y="275"/>
                      <a:pt x="310" y="277"/>
                      <a:pt x="309" y="278"/>
                    </a:cubicBezTo>
                    <a:cubicBezTo>
                      <a:pt x="308" y="279"/>
                      <a:pt x="294" y="287"/>
                      <a:pt x="277" y="296"/>
                    </a:cubicBezTo>
                    <a:cubicBezTo>
                      <a:pt x="260" y="306"/>
                      <a:pt x="247" y="313"/>
                      <a:pt x="246" y="314"/>
                    </a:cubicBezTo>
                    <a:cubicBezTo>
                      <a:pt x="246" y="314"/>
                      <a:pt x="246" y="314"/>
                      <a:pt x="247" y="316"/>
                    </a:cubicBezTo>
                    <a:cubicBezTo>
                      <a:pt x="249" y="327"/>
                      <a:pt x="246" y="339"/>
                      <a:pt x="237" y="346"/>
                    </a:cubicBezTo>
                    <a:cubicBezTo>
                      <a:pt x="233" y="351"/>
                      <a:pt x="226" y="354"/>
                      <a:pt x="220" y="355"/>
                    </a:cubicBezTo>
                    <a:cubicBezTo>
                      <a:pt x="218" y="355"/>
                      <a:pt x="213" y="356"/>
                      <a:pt x="211" y="356"/>
                    </a:cubicBezTo>
                    <a:close/>
                  </a:path>
                </a:pathLst>
              </a:custGeom>
              <a:solidFill>
                <a:srgbClr val="5B5B5B"/>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7" name="Freeform 104"/>
              <p:cNvSpPr>
                <a:spLocks noChangeArrowheads="1"/>
              </p:cNvSpPr>
              <p:nvPr/>
            </p:nvSpPr>
            <p:spPr bwMode="auto">
              <a:xfrm>
                <a:off x="750" y="1255"/>
                <a:ext cx="160" cy="215"/>
              </a:xfrm>
              <a:custGeom>
                <a:avLst/>
                <a:gdLst>
                  <a:gd name="T0" fmla="*/ 10 w 429"/>
                  <a:gd name="T1" fmla="*/ 559 h 560"/>
                  <a:gd name="T2" fmla="*/ 1 w 429"/>
                  <a:gd name="T3" fmla="*/ 551 h 560"/>
                  <a:gd name="T4" fmla="*/ 1 w 429"/>
                  <a:gd name="T5" fmla="*/ 527 h 560"/>
                  <a:gd name="T6" fmla="*/ 4 w 429"/>
                  <a:gd name="T7" fmla="*/ 521 h 560"/>
                  <a:gd name="T8" fmla="*/ 214 w 429"/>
                  <a:gd name="T9" fmla="*/ 518 h 560"/>
                  <a:gd name="T10" fmla="*/ 424 w 429"/>
                  <a:gd name="T11" fmla="*/ 521 h 560"/>
                  <a:gd name="T12" fmla="*/ 428 w 429"/>
                  <a:gd name="T13" fmla="*/ 527 h 560"/>
                  <a:gd name="T14" fmla="*/ 427 w 429"/>
                  <a:gd name="T15" fmla="*/ 551 h 560"/>
                  <a:gd name="T16" fmla="*/ 418 w 429"/>
                  <a:gd name="T17" fmla="*/ 559 h 560"/>
                  <a:gd name="T18" fmla="*/ 11 w 429"/>
                  <a:gd name="T19" fmla="*/ 559 h 560"/>
                  <a:gd name="T20" fmla="*/ 1 w 429"/>
                  <a:gd name="T21" fmla="*/ 500 h 560"/>
                  <a:gd name="T22" fmla="*/ 1 w 429"/>
                  <a:gd name="T23" fmla="*/ 495 h 560"/>
                  <a:gd name="T24" fmla="*/ 75 w 429"/>
                  <a:gd name="T25" fmla="*/ 158 h 560"/>
                  <a:gd name="T26" fmla="*/ 83 w 429"/>
                  <a:gd name="T27" fmla="*/ 152 h 560"/>
                  <a:gd name="T28" fmla="*/ 191 w 429"/>
                  <a:gd name="T29" fmla="*/ 152 h 560"/>
                  <a:gd name="T30" fmla="*/ 191 w 429"/>
                  <a:gd name="T31" fmla="*/ 126 h 560"/>
                  <a:gd name="T32" fmla="*/ 136 w 429"/>
                  <a:gd name="T33" fmla="*/ 113 h 560"/>
                  <a:gd name="T34" fmla="*/ 41 w 429"/>
                  <a:gd name="T35" fmla="*/ 32 h 560"/>
                  <a:gd name="T36" fmla="*/ 31 w 429"/>
                  <a:gd name="T37" fmla="*/ 0 h 560"/>
                  <a:gd name="T38" fmla="*/ 397 w 429"/>
                  <a:gd name="T39" fmla="*/ 0 h 560"/>
                  <a:gd name="T40" fmla="*/ 397 w 429"/>
                  <a:gd name="T41" fmla="*/ 3 h 560"/>
                  <a:gd name="T42" fmla="*/ 341 w 429"/>
                  <a:gd name="T43" fmla="*/ 87 h 560"/>
                  <a:gd name="T44" fmla="*/ 241 w 429"/>
                  <a:gd name="T45" fmla="*/ 125 h 560"/>
                  <a:gd name="T46" fmla="*/ 237 w 429"/>
                  <a:gd name="T47" fmla="*/ 139 h 560"/>
                  <a:gd name="T48" fmla="*/ 290 w 429"/>
                  <a:gd name="T49" fmla="*/ 152 h 560"/>
                  <a:gd name="T50" fmla="*/ 353 w 429"/>
                  <a:gd name="T51" fmla="*/ 158 h 560"/>
                  <a:gd name="T52" fmla="*/ 395 w 429"/>
                  <a:gd name="T53" fmla="*/ 349 h 560"/>
                  <a:gd name="T54" fmla="*/ 428 w 429"/>
                  <a:gd name="T55" fmla="*/ 497 h 560"/>
                  <a:gd name="T56" fmla="*/ 427 w 429"/>
                  <a:gd name="T57" fmla="*/ 500 h 560"/>
                  <a:gd name="T58" fmla="*/ 214 w 429"/>
                  <a:gd name="T59" fmla="*/ 503 h 560"/>
                  <a:gd name="T60" fmla="*/ 224 w 429"/>
                  <a:gd name="T61" fmla="*/ 450 h 560"/>
                  <a:gd name="T62" fmla="*/ 336 w 429"/>
                  <a:gd name="T63" fmla="*/ 370 h 560"/>
                  <a:gd name="T64" fmla="*/ 262 w 429"/>
                  <a:gd name="T65" fmla="*/ 204 h 560"/>
                  <a:gd name="T66" fmla="*/ 92 w 429"/>
                  <a:gd name="T67" fmla="*/ 276 h 560"/>
                  <a:gd name="T68" fmla="*/ 204 w 429"/>
                  <a:gd name="T69" fmla="*/ 450 h 560"/>
                  <a:gd name="T70" fmla="*/ 210 w 429"/>
                  <a:gd name="T71" fmla="*/ 355 h 560"/>
                  <a:gd name="T72" fmla="*/ 183 w 429"/>
                  <a:gd name="T73" fmla="*/ 313 h 560"/>
                  <a:gd name="T74" fmla="*/ 237 w 429"/>
                  <a:gd name="T75" fmla="*/ 300 h 560"/>
                  <a:gd name="T76" fmla="*/ 240 w 429"/>
                  <a:gd name="T77" fmla="*/ 302 h 560"/>
                  <a:gd name="T78" fmla="*/ 302 w 429"/>
                  <a:gd name="T79" fmla="*/ 267 h 560"/>
                  <a:gd name="T80" fmla="*/ 311 w 429"/>
                  <a:gd name="T81" fmla="*/ 271 h 560"/>
                  <a:gd name="T82" fmla="*/ 309 w 429"/>
                  <a:gd name="T83" fmla="*/ 278 h 560"/>
                  <a:gd name="T84" fmla="*/ 246 w 429"/>
                  <a:gd name="T85" fmla="*/ 314 h 560"/>
                  <a:gd name="T86" fmla="*/ 247 w 429"/>
                  <a:gd name="T87" fmla="*/ 323 h 560"/>
                  <a:gd name="T88" fmla="*/ 230 w 429"/>
                  <a:gd name="T89" fmla="*/ 352 h 560"/>
                  <a:gd name="T90" fmla="*/ 210 w 429"/>
                  <a:gd name="T91" fmla="*/ 35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560">
                    <a:moveTo>
                      <a:pt x="11" y="559"/>
                    </a:moveTo>
                    <a:cubicBezTo>
                      <a:pt x="10" y="559"/>
                      <a:pt x="10" y="559"/>
                      <a:pt x="10" y="559"/>
                    </a:cubicBezTo>
                    <a:cubicBezTo>
                      <a:pt x="10" y="558"/>
                      <a:pt x="9" y="558"/>
                      <a:pt x="9" y="558"/>
                    </a:cubicBezTo>
                    <a:cubicBezTo>
                      <a:pt x="5" y="557"/>
                      <a:pt x="2" y="554"/>
                      <a:pt x="1" y="551"/>
                    </a:cubicBezTo>
                    <a:cubicBezTo>
                      <a:pt x="1" y="550"/>
                      <a:pt x="1" y="550"/>
                      <a:pt x="1" y="550"/>
                    </a:cubicBezTo>
                    <a:cubicBezTo>
                      <a:pt x="0" y="549"/>
                      <a:pt x="0" y="527"/>
                      <a:pt x="1" y="527"/>
                    </a:cubicBezTo>
                    <a:cubicBezTo>
                      <a:pt x="1" y="527"/>
                      <a:pt x="1" y="526"/>
                      <a:pt x="1" y="526"/>
                    </a:cubicBezTo>
                    <a:cubicBezTo>
                      <a:pt x="2" y="524"/>
                      <a:pt x="3" y="522"/>
                      <a:pt x="4" y="521"/>
                    </a:cubicBezTo>
                    <a:cubicBezTo>
                      <a:pt x="6" y="520"/>
                      <a:pt x="7" y="519"/>
                      <a:pt x="9" y="518"/>
                    </a:cubicBezTo>
                    <a:cubicBezTo>
                      <a:pt x="10" y="518"/>
                      <a:pt x="27" y="518"/>
                      <a:pt x="214" y="518"/>
                    </a:cubicBezTo>
                    <a:cubicBezTo>
                      <a:pt x="413" y="518"/>
                      <a:pt x="418" y="518"/>
                      <a:pt x="419" y="518"/>
                    </a:cubicBezTo>
                    <a:cubicBezTo>
                      <a:pt x="422" y="519"/>
                      <a:pt x="423" y="520"/>
                      <a:pt x="424" y="521"/>
                    </a:cubicBezTo>
                    <a:cubicBezTo>
                      <a:pt x="426" y="522"/>
                      <a:pt x="427" y="525"/>
                      <a:pt x="427" y="526"/>
                    </a:cubicBezTo>
                    <a:cubicBezTo>
                      <a:pt x="427" y="526"/>
                      <a:pt x="427" y="527"/>
                      <a:pt x="428" y="527"/>
                    </a:cubicBezTo>
                    <a:cubicBezTo>
                      <a:pt x="428" y="527"/>
                      <a:pt x="428" y="550"/>
                      <a:pt x="428" y="550"/>
                    </a:cubicBezTo>
                    <a:cubicBezTo>
                      <a:pt x="427" y="550"/>
                      <a:pt x="427" y="550"/>
                      <a:pt x="427" y="551"/>
                    </a:cubicBezTo>
                    <a:cubicBezTo>
                      <a:pt x="426" y="554"/>
                      <a:pt x="423" y="557"/>
                      <a:pt x="420" y="558"/>
                    </a:cubicBezTo>
                    <a:cubicBezTo>
                      <a:pt x="419" y="558"/>
                      <a:pt x="419" y="559"/>
                      <a:pt x="418" y="559"/>
                    </a:cubicBezTo>
                    <a:cubicBezTo>
                      <a:pt x="418" y="559"/>
                      <a:pt x="357" y="559"/>
                      <a:pt x="215" y="559"/>
                    </a:cubicBezTo>
                    <a:cubicBezTo>
                      <a:pt x="103" y="559"/>
                      <a:pt x="11" y="559"/>
                      <a:pt x="11" y="559"/>
                    </a:cubicBezTo>
                    <a:close/>
                    <a:moveTo>
                      <a:pt x="5" y="503"/>
                    </a:moveTo>
                    <a:cubicBezTo>
                      <a:pt x="3" y="502"/>
                      <a:pt x="2" y="501"/>
                      <a:pt x="1" y="500"/>
                    </a:cubicBezTo>
                    <a:cubicBezTo>
                      <a:pt x="1" y="499"/>
                      <a:pt x="1" y="499"/>
                      <a:pt x="1" y="499"/>
                    </a:cubicBezTo>
                    <a:cubicBezTo>
                      <a:pt x="0" y="499"/>
                      <a:pt x="1" y="495"/>
                      <a:pt x="1" y="495"/>
                    </a:cubicBezTo>
                    <a:cubicBezTo>
                      <a:pt x="1" y="495"/>
                      <a:pt x="17" y="422"/>
                      <a:pt x="36" y="333"/>
                    </a:cubicBezTo>
                    <a:cubicBezTo>
                      <a:pt x="78" y="140"/>
                      <a:pt x="74" y="160"/>
                      <a:pt x="75" y="158"/>
                    </a:cubicBezTo>
                    <a:cubicBezTo>
                      <a:pt x="76" y="156"/>
                      <a:pt x="78" y="154"/>
                      <a:pt x="81" y="153"/>
                    </a:cubicBezTo>
                    <a:lnTo>
                      <a:pt x="83" y="152"/>
                    </a:lnTo>
                    <a:lnTo>
                      <a:pt x="137" y="152"/>
                    </a:lnTo>
                    <a:cubicBezTo>
                      <a:pt x="179" y="152"/>
                      <a:pt x="191" y="152"/>
                      <a:pt x="191" y="152"/>
                    </a:cubicBezTo>
                    <a:cubicBezTo>
                      <a:pt x="191" y="151"/>
                      <a:pt x="191" y="146"/>
                      <a:pt x="191" y="139"/>
                    </a:cubicBezTo>
                    <a:cubicBezTo>
                      <a:pt x="191" y="129"/>
                      <a:pt x="191" y="126"/>
                      <a:pt x="191" y="126"/>
                    </a:cubicBezTo>
                    <a:cubicBezTo>
                      <a:pt x="191" y="126"/>
                      <a:pt x="189" y="126"/>
                      <a:pt x="187" y="125"/>
                    </a:cubicBezTo>
                    <a:cubicBezTo>
                      <a:pt x="171" y="124"/>
                      <a:pt x="152" y="119"/>
                      <a:pt x="136" y="113"/>
                    </a:cubicBezTo>
                    <a:cubicBezTo>
                      <a:pt x="100" y="100"/>
                      <a:pt x="70" y="78"/>
                      <a:pt x="51" y="50"/>
                    </a:cubicBezTo>
                    <a:cubicBezTo>
                      <a:pt x="47" y="44"/>
                      <a:pt x="44" y="38"/>
                      <a:pt x="41" y="32"/>
                    </a:cubicBezTo>
                    <a:cubicBezTo>
                      <a:pt x="36" y="23"/>
                      <a:pt x="33" y="12"/>
                      <a:pt x="32" y="3"/>
                    </a:cubicBezTo>
                    <a:cubicBezTo>
                      <a:pt x="31" y="2"/>
                      <a:pt x="31" y="0"/>
                      <a:pt x="31" y="0"/>
                    </a:cubicBezTo>
                    <a:cubicBezTo>
                      <a:pt x="31" y="0"/>
                      <a:pt x="68" y="0"/>
                      <a:pt x="214" y="0"/>
                    </a:cubicBezTo>
                    <a:cubicBezTo>
                      <a:pt x="336" y="0"/>
                      <a:pt x="397" y="0"/>
                      <a:pt x="397" y="0"/>
                    </a:cubicBezTo>
                    <a:cubicBezTo>
                      <a:pt x="397" y="0"/>
                      <a:pt x="397" y="0"/>
                      <a:pt x="397" y="0"/>
                    </a:cubicBezTo>
                    <a:cubicBezTo>
                      <a:pt x="397" y="0"/>
                      <a:pt x="397" y="2"/>
                      <a:pt x="397" y="3"/>
                    </a:cubicBezTo>
                    <a:cubicBezTo>
                      <a:pt x="396" y="10"/>
                      <a:pt x="393" y="19"/>
                      <a:pt x="390" y="27"/>
                    </a:cubicBezTo>
                    <a:cubicBezTo>
                      <a:pt x="381" y="49"/>
                      <a:pt x="364" y="71"/>
                      <a:pt x="341" y="87"/>
                    </a:cubicBezTo>
                    <a:cubicBezTo>
                      <a:pt x="323" y="101"/>
                      <a:pt x="302" y="111"/>
                      <a:pt x="279" y="118"/>
                    </a:cubicBezTo>
                    <a:cubicBezTo>
                      <a:pt x="267" y="121"/>
                      <a:pt x="253" y="124"/>
                      <a:pt x="241" y="125"/>
                    </a:cubicBezTo>
                    <a:cubicBezTo>
                      <a:pt x="239" y="126"/>
                      <a:pt x="237" y="126"/>
                      <a:pt x="237" y="126"/>
                    </a:cubicBezTo>
                    <a:cubicBezTo>
                      <a:pt x="237" y="126"/>
                      <a:pt x="237" y="129"/>
                      <a:pt x="237" y="139"/>
                    </a:cubicBezTo>
                    <a:cubicBezTo>
                      <a:pt x="237" y="146"/>
                      <a:pt x="237" y="151"/>
                      <a:pt x="237" y="151"/>
                    </a:cubicBezTo>
                    <a:cubicBezTo>
                      <a:pt x="237" y="152"/>
                      <a:pt x="242" y="152"/>
                      <a:pt x="290" y="152"/>
                    </a:cubicBezTo>
                    <a:cubicBezTo>
                      <a:pt x="320" y="152"/>
                      <a:pt x="344" y="152"/>
                      <a:pt x="345" y="152"/>
                    </a:cubicBezTo>
                    <a:cubicBezTo>
                      <a:pt x="348" y="153"/>
                      <a:pt x="352" y="155"/>
                      <a:pt x="353" y="158"/>
                    </a:cubicBezTo>
                    <a:cubicBezTo>
                      <a:pt x="354" y="159"/>
                      <a:pt x="355" y="164"/>
                      <a:pt x="359" y="181"/>
                    </a:cubicBezTo>
                    <a:cubicBezTo>
                      <a:pt x="361" y="193"/>
                      <a:pt x="378" y="269"/>
                      <a:pt x="395" y="349"/>
                    </a:cubicBezTo>
                    <a:cubicBezTo>
                      <a:pt x="413" y="429"/>
                      <a:pt x="427" y="495"/>
                      <a:pt x="428" y="495"/>
                    </a:cubicBezTo>
                    <a:cubicBezTo>
                      <a:pt x="428" y="495"/>
                      <a:pt x="428" y="496"/>
                      <a:pt x="428" y="497"/>
                    </a:cubicBezTo>
                    <a:cubicBezTo>
                      <a:pt x="428" y="498"/>
                      <a:pt x="428" y="499"/>
                      <a:pt x="427" y="499"/>
                    </a:cubicBezTo>
                    <a:cubicBezTo>
                      <a:pt x="427" y="499"/>
                      <a:pt x="427" y="500"/>
                      <a:pt x="427" y="500"/>
                    </a:cubicBezTo>
                    <a:cubicBezTo>
                      <a:pt x="427" y="501"/>
                      <a:pt x="425" y="503"/>
                      <a:pt x="424" y="503"/>
                    </a:cubicBezTo>
                    <a:cubicBezTo>
                      <a:pt x="423" y="503"/>
                      <a:pt x="408" y="503"/>
                      <a:pt x="214" y="503"/>
                    </a:cubicBezTo>
                    <a:cubicBezTo>
                      <a:pt x="32" y="503"/>
                      <a:pt x="6" y="503"/>
                      <a:pt x="5" y="503"/>
                    </a:cubicBezTo>
                    <a:close/>
                    <a:moveTo>
                      <a:pt x="224" y="450"/>
                    </a:moveTo>
                    <a:cubicBezTo>
                      <a:pt x="256" y="448"/>
                      <a:pt x="284" y="435"/>
                      <a:pt x="306" y="414"/>
                    </a:cubicBezTo>
                    <a:cubicBezTo>
                      <a:pt x="320" y="401"/>
                      <a:pt x="330" y="386"/>
                      <a:pt x="336" y="370"/>
                    </a:cubicBezTo>
                    <a:cubicBezTo>
                      <a:pt x="348" y="340"/>
                      <a:pt x="348" y="307"/>
                      <a:pt x="336" y="277"/>
                    </a:cubicBezTo>
                    <a:cubicBezTo>
                      <a:pt x="323" y="243"/>
                      <a:pt x="296" y="217"/>
                      <a:pt x="262" y="204"/>
                    </a:cubicBezTo>
                    <a:cubicBezTo>
                      <a:pt x="229" y="192"/>
                      <a:pt x="192" y="193"/>
                      <a:pt x="161" y="207"/>
                    </a:cubicBezTo>
                    <a:cubicBezTo>
                      <a:pt x="130" y="220"/>
                      <a:pt x="105" y="245"/>
                      <a:pt x="92" y="276"/>
                    </a:cubicBezTo>
                    <a:cubicBezTo>
                      <a:pt x="82" y="302"/>
                      <a:pt x="80" y="331"/>
                      <a:pt x="88" y="358"/>
                    </a:cubicBezTo>
                    <a:cubicBezTo>
                      <a:pt x="103" y="410"/>
                      <a:pt x="150" y="447"/>
                      <a:pt x="204" y="450"/>
                    </a:cubicBezTo>
                    <a:cubicBezTo>
                      <a:pt x="211" y="451"/>
                      <a:pt x="218" y="451"/>
                      <a:pt x="224" y="450"/>
                    </a:cubicBezTo>
                    <a:close/>
                    <a:moveTo>
                      <a:pt x="210" y="355"/>
                    </a:moveTo>
                    <a:cubicBezTo>
                      <a:pt x="196" y="354"/>
                      <a:pt x="185" y="344"/>
                      <a:pt x="182" y="331"/>
                    </a:cubicBezTo>
                    <a:cubicBezTo>
                      <a:pt x="181" y="325"/>
                      <a:pt x="181" y="319"/>
                      <a:pt x="183" y="313"/>
                    </a:cubicBezTo>
                    <a:cubicBezTo>
                      <a:pt x="188" y="298"/>
                      <a:pt x="204" y="289"/>
                      <a:pt x="220" y="292"/>
                    </a:cubicBezTo>
                    <a:cubicBezTo>
                      <a:pt x="226" y="293"/>
                      <a:pt x="232" y="296"/>
                      <a:pt x="237" y="300"/>
                    </a:cubicBezTo>
                    <a:lnTo>
                      <a:pt x="239" y="302"/>
                    </a:lnTo>
                    <a:lnTo>
                      <a:pt x="240" y="302"/>
                    </a:lnTo>
                    <a:cubicBezTo>
                      <a:pt x="241" y="302"/>
                      <a:pt x="255" y="294"/>
                      <a:pt x="271" y="285"/>
                    </a:cubicBezTo>
                    <a:cubicBezTo>
                      <a:pt x="288" y="275"/>
                      <a:pt x="302" y="267"/>
                      <a:pt x="302" y="267"/>
                    </a:cubicBezTo>
                    <a:cubicBezTo>
                      <a:pt x="304" y="267"/>
                      <a:pt x="306" y="267"/>
                      <a:pt x="307" y="268"/>
                    </a:cubicBezTo>
                    <a:cubicBezTo>
                      <a:pt x="309" y="268"/>
                      <a:pt x="310" y="270"/>
                      <a:pt x="311" y="271"/>
                    </a:cubicBezTo>
                    <a:cubicBezTo>
                      <a:pt x="311" y="271"/>
                      <a:pt x="311" y="272"/>
                      <a:pt x="311" y="273"/>
                    </a:cubicBezTo>
                    <a:cubicBezTo>
                      <a:pt x="311" y="275"/>
                      <a:pt x="310" y="276"/>
                      <a:pt x="309" y="278"/>
                    </a:cubicBezTo>
                    <a:cubicBezTo>
                      <a:pt x="309" y="278"/>
                      <a:pt x="296" y="286"/>
                      <a:pt x="277" y="296"/>
                    </a:cubicBezTo>
                    <a:cubicBezTo>
                      <a:pt x="260" y="306"/>
                      <a:pt x="246" y="313"/>
                      <a:pt x="246" y="314"/>
                    </a:cubicBezTo>
                    <a:cubicBezTo>
                      <a:pt x="246" y="314"/>
                      <a:pt x="246" y="314"/>
                      <a:pt x="246" y="314"/>
                    </a:cubicBezTo>
                    <a:cubicBezTo>
                      <a:pt x="247" y="319"/>
                      <a:pt x="247" y="320"/>
                      <a:pt x="247" y="323"/>
                    </a:cubicBezTo>
                    <a:cubicBezTo>
                      <a:pt x="247" y="327"/>
                      <a:pt x="247" y="330"/>
                      <a:pt x="246" y="333"/>
                    </a:cubicBezTo>
                    <a:cubicBezTo>
                      <a:pt x="243" y="341"/>
                      <a:pt x="237" y="348"/>
                      <a:pt x="230" y="352"/>
                    </a:cubicBezTo>
                    <a:cubicBezTo>
                      <a:pt x="227" y="353"/>
                      <a:pt x="223" y="354"/>
                      <a:pt x="220" y="355"/>
                    </a:cubicBezTo>
                    <a:cubicBezTo>
                      <a:pt x="218" y="355"/>
                      <a:pt x="213" y="355"/>
                      <a:pt x="210" y="355"/>
                    </a:cubicBezTo>
                    <a:close/>
                  </a:path>
                </a:pathLst>
              </a:custGeom>
              <a:solidFill>
                <a:srgbClr val="292929"/>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8" name="Freeform 105"/>
              <p:cNvSpPr>
                <a:spLocks noChangeArrowheads="1"/>
              </p:cNvSpPr>
              <p:nvPr/>
            </p:nvSpPr>
            <p:spPr bwMode="auto">
              <a:xfrm>
                <a:off x="750" y="1255"/>
                <a:ext cx="160" cy="215"/>
              </a:xfrm>
              <a:custGeom>
                <a:avLst/>
                <a:gdLst>
                  <a:gd name="T0" fmla="*/ 9 w 428"/>
                  <a:gd name="T1" fmla="*/ 558 h 560"/>
                  <a:gd name="T2" fmla="*/ 0 w 428"/>
                  <a:gd name="T3" fmla="*/ 549 h 560"/>
                  <a:gd name="T4" fmla="*/ 0 w 428"/>
                  <a:gd name="T5" fmla="*/ 527 h 560"/>
                  <a:gd name="T6" fmla="*/ 1 w 428"/>
                  <a:gd name="T7" fmla="*/ 526 h 560"/>
                  <a:gd name="T8" fmla="*/ 213 w 428"/>
                  <a:gd name="T9" fmla="*/ 518 h 560"/>
                  <a:gd name="T10" fmla="*/ 418 w 428"/>
                  <a:gd name="T11" fmla="*/ 518 h 560"/>
                  <a:gd name="T12" fmla="*/ 426 w 428"/>
                  <a:gd name="T13" fmla="*/ 527 h 560"/>
                  <a:gd name="T14" fmla="*/ 427 w 428"/>
                  <a:gd name="T15" fmla="*/ 549 h 560"/>
                  <a:gd name="T16" fmla="*/ 426 w 428"/>
                  <a:gd name="T17" fmla="*/ 549 h 560"/>
                  <a:gd name="T18" fmla="*/ 417 w 428"/>
                  <a:gd name="T19" fmla="*/ 558 h 560"/>
                  <a:gd name="T20" fmla="*/ 213 w 428"/>
                  <a:gd name="T21" fmla="*/ 559 h 560"/>
                  <a:gd name="T22" fmla="*/ 4 w 428"/>
                  <a:gd name="T23" fmla="*/ 503 h 560"/>
                  <a:gd name="T24" fmla="*/ 0 w 428"/>
                  <a:gd name="T25" fmla="*/ 498 h 560"/>
                  <a:gd name="T26" fmla="*/ 0 w 428"/>
                  <a:gd name="T27" fmla="*/ 496 h 560"/>
                  <a:gd name="T28" fmla="*/ 74 w 428"/>
                  <a:gd name="T29" fmla="*/ 160 h 560"/>
                  <a:gd name="T30" fmla="*/ 82 w 428"/>
                  <a:gd name="T31" fmla="*/ 152 h 560"/>
                  <a:gd name="T32" fmla="*/ 191 w 428"/>
                  <a:gd name="T33" fmla="*/ 152 h 560"/>
                  <a:gd name="T34" fmla="*/ 186 w 428"/>
                  <a:gd name="T35" fmla="*/ 125 h 560"/>
                  <a:gd name="T36" fmla="*/ 35 w 428"/>
                  <a:gd name="T37" fmla="*/ 20 h 560"/>
                  <a:gd name="T38" fmla="*/ 30 w 428"/>
                  <a:gd name="T39" fmla="*/ 0 h 560"/>
                  <a:gd name="T40" fmla="*/ 396 w 428"/>
                  <a:gd name="T41" fmla="*/ 0 h 560"/>
                  <a:gd name="T42" fmla="*/ 388 w 428"/>
                  <a:gd name="T43" fmla="*/ 27 h 560"/>
                  <a:gd name="T44" fmla="*/ 241 w 428"/>
                  <a:gd name="T45" fmla="*/ 125 h 560"/>
                  <a:gd name="T46" fmla="*/ 236 w 428"/>
                  <a:gd name="T47" fmla="*/ 152 h 560"/>
                  <a:gd name="T48" fmla="*/ 344 w 428"/>
                  <a:gd name="T49" fmla="*/ 152 h 560"/>
                  <a:gd name="T50" fmla="*/ 353 w 428"/>
                  <a:gd name="T51" fmla="*/ 161 h 560"/>
                  <a:gd name="T52" fmla="*/ 426 w 428"/>
                  <a:gd name="T53" fmla="*/ 496 h 560"/>
                  <a:gd name="T54" fmla="*/ 426 w 428"/>
                  <a:gd name="T55" fmla="*/ 498 h 560"/>
                  <a:gd name="T56" fmla="*/ 422 w 428"/>
                  <a:gd name="T57" fmla="*/ 503 h 560"/>
                  <a:gd name="T58" fmla="*/ 5 w 428"/>
                  <a:gd name="T59" fmla="*/ 503 h 560"/>
                  <a:gd name="T60" fmla="*/ 223 w 428"/>
                  <a:gd name="T61" fmla="*/ 451 h 560"/>
                  <a:gd name="T62" fmla="*/ 323 w 428"/>
                  <a:gd name="T63" fmla="*/ 253 h 560"/>
                  <a:gd name="T64" fmla="*/ 236 w 428"/>
                  <a:gd name="T65" fmla="*/ 197 h 560"/>
                  <a:gd name="T66" fmla="*/ 113 w 428"/>
                  <a:gd name="T67" fmla="*/ 241 h 560"/>
                  <a:gd name="T68" fmla="*/ 143 w 428"/>
                  <a:gd name="T69" fmla="*/ 431 h 560"/>
                  <a:gd name="T70" fmla="*/ 223 w 428"/>
                  <a:gd name="T71" fmla="*/ 451 h 560"/>
                  <a:gd name="T72" fmla="*/ 182 w 428"/>
                  <a:gd name="T73" fmla="*/ 334 h 560"/>
                  <a:gd name="T74" fmla="*/ 207 w 428"/>
                  <a:gd name="T75" fmla="*/ 292 h 560"/>
                  <a:gd name="T76" fmla="*/ 236 w 428"/>
                  <a:gd name="T77" fmla="*/ 300 h 560"/>
                  <a:gd name="T78" fmla="*/ 270 w 428"/>
                  <a:gd name="T79" fmla="*/ 285 h 560"/>
                  <a:gd name="T80" fmla="*/ 304 w 428"/>
                  <a:gd name="T81" fmla="*/ 267 h 560"/>
                  <a:gd name="T82" fmla="*/ 308 w 428"/>
                  <a:gd name="T83" fmla="*/ 278 h 560"/>
                  <a:gd name="T84" fmla="*/ 245 w 428"/>
                  <a:gd name="T85" fmla="*/ 313 h 560"/>
                  <a:gd name="T86" fmla="*/ 245 w 428"/>
                  <a:gd name="T87" fmla="*/ 317 h 560"/>
                  <a:gd name="T88" fmla="*/ 236 w 428"/>
                  <a:gd name="T89" fmla="*/ 346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8" h="560">
                    <a:moveTo>
                      <a:pt x="10" y="559"/>
                    </a:moveTo>
                    <a:cubicBezTo>
                      <a:pt x="10" y="558"/>
                      <a:pt x="10" y="558"/>
                      <a:pt x="9" y="558"/>
                    </a:cubicBezTo>
                    <a:cubicBezTo>
                      <a:pt x="5" y="558"/>
                      <a:pt x="1" y="553"/>
                      <a:pt x="0" y="549"/>
                    </a:cubicBezTo>
                    <a:cubicBezTo>
                      <a:pt x="0" y="548"/>
                      <a:pt x="0" y="548"/>
                      <a:pt x="0" y="549"/>
                    </a:cubicBezTo>
                    <a:cubicBezTo>
                      <a:pt x="0" y="549"/>
                      <a:pt x="0" y="545"/>
                      <a:pt x="0" y="538"/>
                    </a:cubicBezTo>
                    <a:cubicBezTo>
                      <a:pt x="0" y="532"/>
                      <a:pt x="0" y="527"/>
                      <a:pt x="0" y="527"/>
                    </a:cubicBezTo>
                    <a:cubicBezTo>
                      <a:pt x="0" y="528"/>
                      <a:pt x="0" y="528"/>
                      <a:pt x="0" y="528"/>
                    </a:cubicBezTo>
                    <a:cubicBezTo>
                      <a:pt x="0" y="527"/>
                      <a:pt x="0" y="526"/>
                      <a:pt x="1" y="526"/>
                    </a:cubicBezTo>
                    <a:cubicBezTo>
                      <a:pt x="2" y="522"/>
                      <a:pt x="4" y="520"/>
                      <a:pt x="8" y="518"/>
                    </a:cubicBezTo>
                    <a:cubicBezTo>
                      <a:pt x="9" y="518"/>
                      <a:pt x="15" y="518"/>
                      <a:pt x="213" y="518"/>
                    </a:cubicBezTo>
                    <a:lnTo>
                      <a:pt x="417" y="518"/>
                    </a:lnTo>
                    <a:lnTo>
                      <a:pt x="418" y="518"/>
                    </a:lnTo>
                    <a:cubicBezTo>
                      <a:pt x="422" y="520"/>
                      <a:pt x="425" y="523"/>
                      <a:pt x="426" y="527"/>
                    </a:cubicBezTo>
                    <a:cubicBezTo>
                      <a:pt x="426" y="528"/>
                      <a:pt x="426" y="528"/>
                      <a:pt x="426" y="527"/>
                    </a:cubicBezTo>
                    <a:cubicBezTo>
                      <a:pt x="427" y="527"/>
                      <a:pt x="427" y="527"/>
                      <a:pt x="427" y="528"/>
                    </a:cubicBezTo>
                    <a:cubicBezTo>
                      <a:pt x="427" y="529"/>
                      <a:pt x="427" y="547"/>
                      <a:pt x="427" y="549"/>
                    </a:cubicBezTo>
                    <a:cubicBezTo>
                      <a:pt x="427" y="549"/>
                      <a:pt x="427" y="550"/>
                      <a:pt x="426" y="549"/>
                    </a:cubicBezTo>
                    <a:cubicBezTo>
                      <a:pt x="426" y="548"/>
                      <a:pt x="426" y="549"/>
                      <a:pt x="426" y="549"/>
                    </a:cubicBezTo>
                    <a:cubicBezTo>
                      <a:pt x="426" y="551"/>
                      <a:pt x="425" y="554"/>
                      <a:pt x="423" y="555"/>
                    </a:cubicBezTo>
                    <a:cubicBezTo>
                      <a:pt x="422" y="557"/>
                      <a:pt x="419" y="558"/>
                      <a:pt x="417" y="558"/>
                    </a:cubicBezTo>
                    <a:cubicBezTo>
                      <a:pt x="416" y="558"/>
                      <a:pt x="416" y="558"/>
                      <a:pt x="417" y="559"/>
                    </a:cubicBezTo>
                    <a:cubicBezTo>
                      <a:pt x="417" y="559"/>
                      <a:pt x="326" y="559"/>
                      <a:pt x="213" y="559"/>
                    </a:cubicBezTo>
                    <a:cubicBezTo>
                      <a:pt x="101" y="559"/>
                      <a:pt x="9" y="559"/>
                      <a:pt x="10" y="559"/>
                    </a:cubicBezTo>
                    <a:close/>
                    <a:moveTo>
                      <a:pt x="4" y="503"/>
                    </a:moveTo>
                    <a:cubicBezTo>
                      <a:pt x="2" y="502"/>
                      <a:pt x="0" y="500"/>
                      <a:pt x="0" y="498"/>
                    </a:cubicBezTo>
                    <a:cubicBezTo>
                      <a:pt x="0" y="498"/>
                      <a:pt x="0" y="498"/>
                      <a:pt x="0" y="498"/>
                    </a:cubicBezTo>
                    <a:cubicBezTo>
                      <a:pt x="0" y="499"/>
                      <a:pt x="0" y="498"/>
                      <a:pt x="0" y="497"/>
                    </a:cubicBezTo>
                    <a:cubicBezTo>
                      <a:pt x="0" y="496"/>
                      <a:pt x="0" y="496"/>
                      <a:pt x="0" y="496"/>
                    </a:cubicBezTo>
                    <a:cubicBezTo>
                      <a:pt x="0" y="497"/>
                      <a:pt x="0" y="497"/>
                      <a:pt x="0" y="496"/>
                    </a:cubicBezTo>
                    <a:cubicBezTo>
                      <a:pt x="0" y="496"/>
                      <a:pt x="73" y="162"/>
                      <a:pt x="74" y="160"/>
                    </a:cubicBezTo>
                    <a:cubicBezTo>
                      <a:pt x="74" y="158"/>
                      <a:pt x="75" y="157"/>
                      <a:pt x="76" y="156"/>
                    </a:cubicBezTo>
                    <a:cubicBezTo>
                      <a:pt x="78" y="154"/>
                      <a:pt x="80" y="153"/>
                      <a:pt x="82" y="152"/>
                    </a:cubicBezTo>
                    <a:cubicBezTo>
                      <a:pt x="83" y="152"/>
                      <a:pt x="105" y="152"/>
                      <a:pt x="137" y="152"/>
                    </a:cubicBezTo>
                    <a:cubicBezTo>
                      <a:pt x="185" y="152"/>
                      <a:pt x="190" y="152"/>
                      <a:pt x="191" y="152"/>
                    </a:cubicBezTo>
                    <a:cubicBezTo>
                      <a:pt x="191" y="151"/>
                      <a:pt x="191" y="126"/>
                      <a:pt x="190" y="126"/>
                    </a:cubicBezTo>
                    <a:cubicBezTo>
                      <a:pt x="190" y="126"/>
                      <a:pt x="189" y="126"/>
                      <a:pt x="186" y="125"/>
                    </a:cubicBezTo>
                    <a:cubicBezTo>
                      <a:pt x="152" y="121"/>
                      <a:pt x="121" y="110"/>
                      <a:pt x="95" y="93"/>
                    </a:cubicBezTo>
                    <a:cubicBezTo>
                      <a:pt x="66" y="74"/>
                      <a:pt x="45" y="48"/>
                      <a:pt x="35" y="20"/>
                    </a:cubicBezTo>
                    <a:cubicBezTo>
                      <a:pt x="33" y="14"/>
                      <a:pt x="32" y="8"/>
                      <a:pt x="31" y="3"/>
                    </a:cubicBezTo>
                    <a:cubicBezTo>
                      <a:pt x="31" y="1"/>
                      <a:pt x="30" y="0"/>
                      <a:pt x="30" y="0"/>
                    </a:cubicBezTo>
                    <a:cubicBezTo>
                      <a:pt x="30" y="0"/>
                      <a:pt x="69" y="0"/>
                      <a:pt x="213" y="0"/>
                    </a:cubicBezTo>
                    <a:cubicBezTo>
                      <a:pt x="357" y="0"/>
                      <a:pt x="396" y="0"/>
                      <a:pt x="396" y="0"/>
                    </a:cubicBezTo>
                    <a:cubicBezTo>
                      <a:pt x="396" y="0"/>
                      <a:pt x="396" y="1"/>
                      <a:pt x="395" y="3"/>
                    </a:cubicBezTo>
                    <a:cubicBezTo>
                      <a:pt x="394" y="11"/>
                      <a:pt x="392" y="20"/>
                      <a:pt x="388" y="27"/>
                    </a:cubicBezTo>
                    <a:cubicBezTo>
                      <a:pt x="374" y="63"/>
                      <a:pt x="341" y="93"/>
                      <a:pt x="299" y="110"/>
                    </a:cubicBezTo>
                    <a:cubicBezTo>
                      <a:pt x="281" y="118"/>
                      <a:pt x="261" y="123"/>
                      <a:pt x="241" y="125"/>
                    </a:cubicBezTo>
                    <a:cubicBezTo>
                      <a:pt x="238" y="126"/>
                      <a:pt x="236" y="126"/>
                      <a:pt x="236" y="126"/>
                    </a:cubicBezTo>
                    <a:cubicBezTo>
                      <a:pt x="236" y="126"/>
                      <a:pt x="236" y="151"/>
                      <a:pt x="236" y="152"/>
                    </a:cubicBezTo>
                    <a:cubicBezTo>
                      <a:pt x="236" y="152"/>
                      <a:pt x="241" y="152"/>
                      <a:pt x="289" y="152"/>
                    </a:cubicBezTo>
                    <a:cubicBezTo>
                      <a:pt x="321" y="152"/>
                      <a:pt x="343" y="152"/>
                      <a:pt x="344" y="152"/>
                    </a:cubicBezTo>
                    <a:cubicBezTo>
                      <a:pt x="346" y="153"/>
                      <a:pt x="349" y="154"/>
                      <a:pt x="350" y="156"/>
                    </a:cubicBezTo>
                    <a:cubicBezTo>
                      <a:pt x="352" y="157"/>
                      <a:pt x="353" y="159"/>
                      <a:pt x="353" y="161"/>
                    </a:cubicBezTo>
                    <a:cubicBezTo>
                      <a:pt x="354" y="166"/>
                      <a:pt x="426" y="496"/>
                      <a:pt x="426" y="496"/>
                    </a:cubicBezTo>
                    <a:cubicBezTo>
                      <a:pt x="426" y="497"/>
                      <a:pt x="426" y="497"/>
                      <a:pt x="426" y="496"/>
                    </a:cubicBezTo>
                    <a:cubicBezTo>
                      <a:pt x="427" y="496"/>
                      <a:pt x="427" y="496"/>
                      <a:pt x="427" y="497"/>
                    </a:cubicBezTo>
                    <a:cubicBezTo>
                      <a:pt x="427" y="498"/>
                      <a:pt x="427" y="499"/>
                      <a:pt x="426" y="498"/>
                    </a:cubicBezTo>
                    <a:cubicBezTo>
                      <a:pt x="426" y="498"/>
                      <a:pt x="426" y="498"/>
                      <a:pt x="426" y="498"/>
                    </a:cubicBezTo>
                    <a:cubicBezTo>
                      <a:pt x="426" y="500"/>
                      <a:pt x="424" y="502"/>
                      <a:pt x="422" y="503"/>
                    </a:cubicBezTo>
                    <a:cubicBezTo>
                      <a:pt x="422" y="503"/>
                      <a:pt x="370" y="503"/>
                      <a:pt x="213" y="503"/>
                    </a:cubicBezTo>
                    <a:lnTo>
                      <a:pt x="5" y="503"/>
                    </a:lnTo>
                    <a:lnTo>
                      <a:pt x="4" y="503"/>
                    </a:lnTo>
                    <a:close/>
                    <a:moveTo>
                      <a:pt x="223" y="451"/>
                    </a:moveTo>
                    <a:cubicBezTo>
                      <a:pt x="283" y="446"/>
                      <a:pt x="332" y="403"/>
                      <a:pt x="342" y="346"/>
                    </a:cubicBezTo>
                    <a:cubicBezTo>
                      <a:pt x="348" y="314"/>
                      <a:pt x="341" y="281"/>
                      <a:pt x="323" y="253"/>
                    </a:cubicBezTo>
                    <a:cubicBezTo>
                      <a:pt x="318" y="246"/>
                      <a:pt x="314" y="241"/>
                      <a:pt x="307" y="234"/>
                    </a:cubicBezTo>
                    <a:cubicBezTo>
                      <a:pt x="288" y="215"/>
                      <a:pt x="263" y="202"/>
                      <a:pt x="236" y="197"/>
                    </a:cubicBezTo>
                    <a:cubicBezTo>
                      <a:pt x="199" y="191"/>
                      <a:pt x="162" y="200"/>
                      <a:pt x="132" y="223"/>
                    </a:cubicBezTo>
                    <a:cubicBezTo>
                      <a:pt x="126" y="227"/>
                      <a:pt x="118" y="235"/>
                      <a:pt x="113" y="241"/>
                    </a:cubicBezTo>
                    <a:cubicBezTo>
                      <a:pt x="88" y="270"/>
                      <a:pt x="77" y="308"/>
                      <a:pt x="84" y="346"/>
                    </a:cubicBezTo>
                    <a:cubicBezTo>
                      <a:pt x="90" y="381"/>
                      <a:pt x="112" y="412"/>
                      <a:pt x="143" y="431"/>
                    </a:cubicBezTo>
                    <a:cubicBezTo>
                      <a:pt x="162" y="443"/>
                      <a:pt x="185" y="450"/>
                      <a:pt x="209" y="451"/>
                    </a:cubicBezTo>
                    <a:cubicBezTo>
                      <a:pt x="212" y="451"/>
                      <a:pt x="220" y="451"/>
                      <a:pt x="223" y="451"/>
                    </a:cubicBezTo>
                    <a:close/>
                    <a:moveTo>
                      <a:pt x="209" y="355"/>
                    </a:moveTo>
                    <a:cubicBezTo>
                      <a:pt x="197" y="354"/>
                      <a:pt x="186" y="345"/>
                      <a:pt x="182" y="334"/>
                    </a:cubicBezTo>
                    <a:cubicBezTo>
                      <a:pt x="180" y="329"/>
                      <a:pt x="180" y="323"/>
                      <a:pt x="181" y="318"/>
                    </a:cubicBezTo>
                    <a:cubicBezTo>
                      <a:pt x="183" y="305"/>
                      <a:pt x="193" y="295"/>
                      <a:pt x="207" y="292"/>
                    </a:cubicBezTo>
                    <a:cubicBezTo>
                      <a:pt x="210" y="291"/>
                      <a:pt x="217" y="291"/>
                      <a:pt x="220" y="292"/>
                    </a:cubicBezTo>
                    <a:cubicBezTo>
                      <a:pt x="226" y="293"/>
                      <a:pt x="231" y="296"/>
                      <a:pt x="236" y="300"/>
                    </a:cubicBezTo>
                    <a:cubicBezTo>
                      <a:pt x="237" y="302"/>
                      <a:pt x="238" y="303"/>
                      <a:pt x="238" y="303"/>
                    </a:cubicBezTo>
                    <a:cubicBezTo>
                      <a:pt x="239" y="303"/>
                      <a:pt x="253" y="295"/>
                      <a:pt x="270" y="285"/>
                    </a:cubicBezTo>
                    <a:cubicBezTo>
                      <a:pt x="287" y="276"/>
                      <a:pt x="301" y="268"/>
                      <a:pt x="302" y="267"/>
                    </a:cubicBezTo>
                    <a:cubicBezTo>
                      <a:pt x="302" y="267"/>
                      <a:pt x="303" y="267"/>
                      <a:pt x="304" y="267"/>
                    </a:cubicBezTo>
                    <a:cubicBezTo>
                      <a:pt x="308" y="267"/>
                      <a:pt x="311" y="272"/>
                      <a:pt x="309" y="276"/>
                    </a:cubicBezTo>
                    <a:cubicBezTo>
                      <a:pt x="309" y="277"/>
                      <a:pt x="308" y="277"/>
                      <a:pt x="308" y="278"/>
                    </a:cubicBezTo>
                    <a:cubicBezTo>
                      <a:pt x="307" y="278"/>
                      <a:pt x="293" y="286"/>
                      <a:pt x="277" y="295"/>
                    </a:cubicBezTo>
                    <a:cubicBezTo>
                      <a:pt x="260" y="305"/>
                      <a:pt x="246" y="313"/>
                      <a:pt x="245" y="313"/>
                    </a:cubicBezTo>
                    <a:cubicBezTo>
                      <a:pt x="245" y="313"/>
                      <a:pt x="245" y="314"/>
                      <a:pt x="245" y="314"/>
                    </a:cubicBezTo>
                    <a:cubicBezTo>
                      <a:pt x="245" y="315"/>
                      <a:pt x="245" y="316"/>
                      <a:pt x="245" y="317"/>
                    </a:cubicBezTo>
                    <a:cubicBezTo>
                      <a:pt x="246" y="320"/>
                      <a:pt x="246" y="325"/>
                      <a:pt x="245" y="329"/>
                    </a:cubicBezTo>
                    <a:cubicBezTo>
                      <a:pt x="244" y="335"/>
                      <a:pt x="241" y="342"/>
                      <a:pt x="236" y="346"/>
                    </a:cubicBezTo>
                    <a:cubicBezTo>
                      <a:pt x="229" y="353"/>
                      <a:pt x="219" y="356"/>
                      <a:pt x="209" y="355"/>
                    </a:cubicBezTo>
                    <a:close/>
                  </a:path>
                </a:pathLst>
              </a:custGeom>
              <a:solidFill>
                <a:srgbClr val="1F1F1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nvGrpSpPr>
          <p:cNvPr id="115" name="Group 114"/>
          <p:cNvGrpSpPr/>
          <p:nvPr/>
        </p:nvGrpSpPr>
        <p:grpSpPr>
          <a:xfrm>
            <a:off x="6423063" y="2377812"/>
            <a:ext cx="2263737" cy="1118749"/>
            <a:chOff x="6423063" y="2377812"/>
            <a:chExt cx="2263737" cy="1118749"/>
          </a:xfrm>
        </p:grpSpPr>
        <p:sp>
          <p:nvSpPr>
            <p:cNvPr id="110" name="Rectangle 107"/>
            <p:cNvSpPr>
              <a:spLocks noChangeArrowheads="1"/>
            </p:cNvSpPr>
            <p:nvPr/>
          </p:nvSpPr>
          <p:spPr bwMode="auto">
            <a:xfrm>
              <a:off x="6473157" y="2377812"/>
              <a:ext cx="2213643" cy="1066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nSpc>
                  <a:spcPct val="100000"/>
                </a:lnSpc>
                <a:buClrTx/>
                <a:buFontTx/>
                <a:buNone/>
              </a:pPr>
              <a:r>
                <a:rPr lang="en-US" altLang="en-US" sz="1600" dirty="0">
                  <a:latin typeface="+mn-lt"/>
                </a:rPr>
                <a:t>Tissue collection</a:t>
              </a:r>
            </a:p>
          </p:txBody>
        </p:sp>
        <p:sp>
          <p:nvSpPr>
            <p:cNvPr id="111" name="Line 108"/>
            <p:cNvSpPr>
              <a:spLocks noChangeShapeType="1"/>
            </p:cNvSpPr>
            <p:nvPr/>
          </p:nvSpPr>
          <p:spPr bwMode="auto">
            <a:xfrm>
              <a:off x="6423063" y="2425520"/>
              <a:ext cx="4771" cy="1071041"/>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3" name="Group 2"/>
          <p:cNvGrpSpPr/>
          <p:nvPr/>
        </p:nvGrpSpPr>
        <p:grpSpPr>
          <a:xfrm>
            <a:off x="1616500" y="2086794"/>
            <a:ext cx="4656284" cy="1352518"/>
            <a:chOff x="1616500" y="2086794"/>
            <a:chExt cx="4656284" cy="1352518"/>
          </a:xfrm>
        </p:grpSpPr>
        <p:grpSp>
          <p:nvGrpSpPr>
            <p:cNvPr id="39" name="Group 36"/>
            <p:cNvGrpSpPr>
              <a:grpSpLocks/>
            </p:cNvGrpSpPr>
            <p:nvPr/>
          </p:nvGrpSpPr>
          <p:grpSpPr bwMode="auto">
            <a:xfrm>
              <a:off x="2022017" y="2745162"/>
              <a:ext cx="4250767" cy="694150"/>
              <a:chOff x="835" y="788"/>
              <a:chExt cx="1782" cy="291"/>
            </a:xfrm>
          </p:grpSpPr>
          <p:grpSp>
            <p:nvGrpSpPr>
              <p:cNvPr id="40" name="Group 37"/>
              <p:cNvGrpSpPr>
                <a:grpSpLocks/>
              </p:cNvGrpSpPr>
              <p:nvPr/>
            </p:nvGrpSpPr>
            <p:grpSpPr bwMode="auto">
              <a:xfrm>
                <a:off x="835" y="788"/>
                <a:ext cx="214" cy="291"/>
                <a:chOff x="835" y="788"/>
                <a:chExt cx="214" cy="291"/>
              </a:xfrm>
            </p:grpSpPr>
            <p:sp>
              <p:nvSpPr>
                <p:cNvPr id="59" name="Freeform 38"/>
                <p:cNvSpPr>
                  <a:spLocks noChangeArrowheads="1"/>
                </p:cNvSpPr>
                <p:nvPr/>
              </p:nvSpPr>
              <p:spPr bwMode="auto">
                <a:xfrm>
                  <a:off x="835"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39"/>
                <p:cNvSpPr>
                  <a:spLocks noChangeArrowheads="1"/>
                </p:cNvSpPr>
                <p:nvPr/>
              </p:nvSpPr>
              <p:spPr bwMode="auto">
                <a:xfrm>
                  <a:off x="835"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1" name="Group 40"/>
              <p:cNvGrpSpPr>
                <a:grpSpLocks/>
              </p:cNvGrpSpPr>
              <p:nvPr/>
            </p:nvGrpSpPr>
            <p:grpSpPr bwMode="auto">
              <a:xfrm>
                <a:off x="1620" y="788"/>
                <a:ext cx="214" cy="291"/>
                <a:chOff x="1620" y="788"/>
                <a:chExt cx="214" cy="291"/>
              </a:xfrm>
            </p:grpSpPr>
            <p:sp>
              <p:nvSpPr>
                <p:cNvPr id="57" name="Freeform 41"/>
                <p:cNvSpPr>
                  <a:spLocks noChangeArrowheads="1"/>
                </p:cNvSpPr>
                <p:nvPr/>
              </p:nvSpPr>
              <p:spPr bwMode="auto">
                <a:xfrm>
                  <a:off x="1620"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 name="Freeform 42"/>
                <p:cNvSpPr>
                  <a:spLocks noChangeArrowheads="1"/>
                </p:cNvSpPr>
                <p:nvPr/>
              </p:nvSpPr>
              <p:spPr bwMode="auto">
                <a:xfrm>
                  <a:off x="1620"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2" name="Group 43"/>
              <p:cNvGrpSpPr>
                <a:grpSpLocks/>
              </p:cNvGrpSpPr>
              <p:nvPr/>
            </p:nvGrpSpPr>
            <p:grpSpPr bwMode="auto">
              <a:xfrm>
                <a:off x="1882" y="788"/>
                <a:ext cx="214" cy="291"/>
                <a:chOff x="1882" y="788"/>
                <a:chExt cx="214" cy="291"/>
              </a:xfrm>
            </p:grpSpPr>
            <p:sp>
              <p:nvSpPr>
                <p:cNvPr id="55" name="Freeform 44"/>
                <p:cNvSpPr>
                  <a:spLocks noChangeArrowheads="1"/>
                </p:cNvSpPr>
                <p:nvPr/>
              </p:nvSpPr>
              <p:spPr bwMode="auto">
                <a:xfrm>
                  <a:off x="1882"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Freeform 45"/>
                <p:cNvSpPr>
                  <a:spLocks noChangeArrowheads="1"/>
                </p:cNvSpPr>
                <p:nvPr/>
              </p:nvSpPr>
              <p:spPr bwMode="auto">
                <a:xfrm>
                  <a:off x="1882"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3" name="Group 46"/>
              <p:cNvGrpSpPr>
                <a:grpSpLocks/>
              </p:cNvGrpSpPr>
              <p:nvPr/>
            </p:nvGrpSpPr>
            <p:grpSpPr bwMode="auto">
              <a:xfrm>
                <a:off x="2143" y="788"/>
                <a:ext cx="214" cy="291"/>
                <a:chOff x="2143" y="788"/>
                <a:chExt cx="214" cy="291"/>
              </a:xfrm>
            </p:grpSpPr>
            <p:sp>
              <p:nvSpPr>
                <p:cNvPr id="53" name="Freeform 47"/>
                <p:cNvSpPr>
                  <a:spLocks noChangeArrowheads="1"/>
                </p:cNvSpPr>
                <p:nvPr/>
              </p:nvSpPr>
              <p:spPr bwMode="auto">
                <a:xfrm>
                  <a:off x="2143"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Freeform 48"/>
                <p:cNvSpPr>
                  <a:spLocks noChangeArrowheads="1"/>
                </p:cNvSpPr>
                <p:nvPr/>
              </p:nvSpPr>
              <p:spPr bwMode="auto">
                <a:xfrm>
                  <a:off x="2143"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4" name="Group 49"/>
              <p:cNvGrpSpPr>
                <a:grpSpLocks/>
              </p:cNvGrpSpPr>
              <p:nvPr/>
            </p:nvGrpSpPr>
            <p:grpSpPr bwMode="auto">
              <a:xfrm>
                <a:off x="2403" y="788"/>
                <a:ext cx="214" cy="291"/>
                <a:chOff x="2403" y="788"/>
                <a:chExt cx="214" cy="291"/>
              </a:xfrm>
            </p:grpSpPr>
            <p:sp>
              <p:nvSpPr>
                <p:cNvPr id="51" name="Freeform 50"/>
                <p:cNvSpPr>
                  <a:spLocks noChangeArrowheads="1"/>
                </p:cNvSpPr>
                <p:nvPr/>
              </p:nvSpPr>
              <p:spPr bwMode="auto">
                <a:xfrm>
                  <a:off x="2403"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Freeform 51"/>
                <p:cNvSpPr>
                  <a:spLocks noChangeArrowheads="1"/>
                </p:cNvSpPr>
                <p:nvPr/>
              </p:nvSpPr>
              <p:spPr bwMode="auto">
                <a:xfrm>
                  <a:off x="2403"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5" name="Group 52"/>
              <p:cNvGrpSpPr>
                <a:grpSpLocks/>
              </p:cNvGrpSpPr>
              <p:nvPr/>
            </p:nvGrpSpPr>
            <p:grpSpPr bwMode="auto">
              <a:xfrm>
                <a:off x="1097" y="788"/>
                <a:ext cx="214" cy="291"/>
                <a:chOff x="1097" y="788"/>
                <a:chExt cx="214" cy="291"/>
              </a:xfrm>
            </p:grpSpPr>
            <p:sp>
              <p:nvSpPr>
                <p:cNvPr id="49" name="Freeform 53"/>
                <p:cNvSpPr>
                  <a:spLocks noChangeArrowheads="1"/>
                </p:cNvSpPr>
                <p:nvPr/>
              </p:nvSpPr>
              <p:spPr bwMode="auto">
                <a:xfrm>
                  <a:off x="1097"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Freeform 54"/>
                <p:cNvSpPr>
                  <a:spLocks noChangeArrowheads="1"/>
                </p:cNvSpPr>
                <p:nvPr/>
              </p:nvSpPr>
              <p:spPr bwMode="auto">
                <a:xfrm>
                  <a:off x="1097"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6" name="Group 55"/>
              <p:cNvGrpSpPr>
                <a:grpSpLocks/>
              </p:cNvGrpSpPr>
              <p:nvPr/>
            </p:nvGrpSpPr>
            <p:grpSpPr bwMode="auto">
              <a:xfrm>
                <a:off x="1358" y="788"/>
                <a:ext cx="214" cy="291"/>
                <a:chOff x="1358" y="788"/>
                <a:chExt cx="214" cy="291"/>
              </a:xfrm>
            </p:grpSpPr>
            <p:sp>
              <p:nvSpPr>
                <p:cNvPr id="47" name="Freeform 56"/>
                <p:cNvSpPr>
                  <a:spLocks noChangeArrowheads="1"/>
                </p:cNvSpPr>
                <p:nvPr/>
              </p:nvSpPr>
              <p:spPr bwMode="auto">
                <a:xfrm>
                  <a:off x="1358"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Freeform 57"/>
                <p:cNvSpPr>
                  <a:spLocks noChangeArrowheads="1"/>
                </p:cNvSpPr>
                <p:nvPr/>
              </p:nvSpPr>
              <p:spPr bwMode="auto">
                <a:xfrm>
                  <a:off x="1358"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sp>
          <p:nvSpPr>
            <p:cNvPr id="112" name="Rectangle 109"/>
            <p:cNvSpPr>
              <a:spLocks noChangeArrowheads="1"/>
            </p:cNvSpPr>
            <p:nvPr/>
          </p:nvSpPr>
          <p:spPr bwMode="auto">
            <a:xfrm>
              <a:off x="1616500" y="2086794"/>
              <a:ext cx="4632430" cy="5534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ctr">
                <a:lnSpc>
                  <a:spcPct val="100000"/>
                </a:lnSpc>
                <a:buClrTx/>
                <a:buFontTx/>
                <a:buNone/>
              </a:pPr>
              <a:r>
                <a:rPr lang="en-US" altLang="en-US" sz="1600" dirty="0" smtClean="0">
                  <a:latin typeface="+mn-lt"/>
                </a:rPr>
                <a:t>± 10 mg / kg D, </a:t>
              </a:r>
              <a:r>
                <a:rPr lang="en-US" altLang="en-US" sz="1600" dirty="0">
                  <a:latin typeface="+mn-lt"/>
                </a:rPr>
                <a:t>± </a:t>
              </a:r>
              <a:r>
                <a:rPr lang="en-US" altLang="en-US" sz="1600" dirty="0" smtClean="0">
                  <a:latin typeface="+mn-lt"/>
                </a:rPr>
                <a:t>28 mg / kg T</a:t>
              </a:r>
              <a:endParaRPr lang="en-US" altLang="en-US" sz="1600" dirty="0">
                <a:latin typeface="+mn-lt"/>
              </a:endParaRPr>
            </a:p>
          </p:txBody>
        </p:sp>
        <p:sp>
          <p:nvSpPr>
            <p:cNvPr id="113" name="Line 110"/>
            <p:cNvSpPr>
              <a:spLocks noChangeShapeType="1"/>
            </p:cNvSpPr>
            <p:nvPr/>
          </p:nvSpPr>
          <p:spPr bwMode="auto">
            <a:xfrm>
              <a:off x="2055412" y="2559101"/>
              <a:ext cx="3756991" cy="4771"/>
            </a:xfrm>
            <a:prstGeom prst="line">
              <a:avLst/>
            </a:prstGeom>
            <a:noFill/>
            <a:ln w="12600" cap="sq">
              <a:solidFill>
                <a:srgbClr val="000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20" name="Group 119"/>
          <p:cNvGrpSpPr/>
          <p:nvPr/>
        </p:nvGrpSpPr>
        <p:grpSpPr>
          <a:xfrm>
            <a:off x="1616500" y="4383926"/>
            <a:ext cx="5142904" cy="904063"/>
            <a:chOff x="1616500" y="4383926"/>
            <a:chExt cx="5142904" cy="904063"/>
          </a:xfrm>
        </p:grpSpPr>
        <p:pic>
          <p:nvPicPr>
            <p:cNvPr id="109" name="Picture 1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162" y="4383926"/>
              <a:ext cx="744242" cy="904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4" name="Picture 1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500" y="4383926"/>
              <a:ext cx="744242" cy="9040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16" name="Rectangle 109"/>
          <p:cNvSpPr>
            <a:spLocks noChangeArrowheads="1"/>
          </p:cNvSpPr>
          <p:nvPr/>
        </p:nvSpPr>
        <p:spPr bwMode="auto">
          <a:xfrm>
            <a:off x="34233" y="2901883"/>
            <a:ext cx="478269" cy="369332"/>
          </a:xfrm>
          <a:prstGeom prst="rect">
            <a:avLst/>
          </a:prstGeom>
          <a:noFill/>
          <a:ln w="9525" cap="flat">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tx1"/>
                </a:solidFill>
                <a:latin typeface="+mn-lt"/>
              </a:rPr>
              <a:t>V</a:t>
            </a:r>
            <a:endParaRPr lang="en-US" altLang="en-US" sz="2400" dirty="0">
              <a:solidFill>
                <a:schemeClr val="tx1"/>
              </a:solidFill>
              <a:latin typeface="+mn-lt"/>
            </a:endParaRPr>
          </a:p>
        </p:txBody>
      </p:sp>
      <p:sp>
        <p:nvSpPr>
          <p:cNvPr id="117" name="Rectangle 109"/>
          <p:cNvSpPr>
            <a:spLocks noChangeArrowheads="1"/>
          </p:cNvSpPr>
          <p:nvPr/>
        </p:nvSpPr>
        <p:spPr bwMode="auto">
          <a:xfrm>
            <a:off x="125471" y="3419237"/>
            <a:ext cx="3870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rgbClr val="FF0000"/>
                </a:solidFill>
                <a:latin typeface="+mn-lt"/>
              </a:rPr>
              <a:t>D</a:t>
            </a:r>
            <a:endParaRPr lang="en-US" altLang="en-US" sz="1600" dirty="0">
              <a:solidFill>
                <a:srgbClr val="FF0000"/>
              </a:solidFill>
              <a:latin typeface="+mn-lt"/>
            </a:endParaRPr>
          </a:p>
        </p:txBody>
      </p:sp>
      <p:sp>
        <p:nvSpPr>
          <p:cNvPr id="118" name="Rectangle 109"/>
          <p:cNvSpPr>
            <a:spLocks noChangeArrowheads="1"/>
          </p:cNvSpPr>
          <p:nvPr/>
        </p:nvSpPr>
        <p:spPr bwMode="auto">
          <a:xfrm>
            <a:off x="-248438" y="3910626"/>
            <a:ext cx="76094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accent6">
                    <a:lumMod val="75000"/>
                  </a:schemeClr>
                </a:solidFill>
                <a:latin typeface="+mn-lt"/>
              </a:rPr>
              <a:t>D+T</a:t>
            </a:r>
            <a:endParaRPr lang="en-US" altLang="en-US" sz="2400" dirty="0">
              <a:solidFill>
                <a:schemeClr val="accent6">
                  <a:lumMod val="75000"/>
                </a:schemeClr>
              </a:solidFill>
              <a:latin typeface="+mn-lt"/>
            </a:endParaRPr>
          </a:p>
        </p:txBody>
      </p:sp>
      <p:sp>
        <p:nvSpPr>
          <p:cNvPr id="121" name="Rectangle 120"/>
          <p:cNvSpPr/>
          <p:nvPr/>
        </p:nvSpPr>
        <p:spPr>
          <a:xfrm>
            <a:off x="93920" y="6488668"/>
            <a:ext cx="3215367" cy="369332"/>
          </a:xfrm>
          <a:prstGeom prst="rect">
            <a:avLst/>
          </a:prstGeom>
        </p:spPr>
        <p:txBody>
          <a:bodyPr wrap="none">
            <a:spAutoFit/>
          </a:bodyPr>
          <a:lstStyle/>
          <a:p>
            <a:r>
              <a:rPr lang="en-US" dirty="0" smtClean="0"/>
              <a:t>Eight week old, male, C57BL/6.</a:t>
            </a:r>
            <a:endParaRPr lang="en-US" dirty="0"/>
          </a:p>
        </p:txBody>
      </p:sp>
    </p:spTree>
    <p:extLst>
      <p:ext uri="{BB962C8B-B14F-4D97-AF65-F5344CB8AC3E}">
        <p14:creationId xmlns:p14="http://schemas.microsoft.com/office/powerpoint/2010/main" val="187008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Progressive loss of body weight is alleviated by testosterone</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10654" y="1648164"/>
            <a:ext cx="8229600" cy="4563708"/>
          </a:xfrm>
        </p:spPr>
      </p:pic>
      <p:sp>
        <p:nvSpPr>
          <p:cNvPr id="18" name="Rectangle 17"/>
          <p:cNvSpPr/>
          <p:nvPr/>
        </p:nvSpPr>
        <p:spPr>
          <a:xfrm>
            <a:off x="0" y="3797419"/>
            <a:ext cx="1387111" cy="646331"/>
          </a:xfrm>
          <a:prstGeom prst="rect">
            <a:avLst/>
          </a:prstGeom>
        </p:spPr>
        <p:txBody>
          <a:bodyPr wrap="none">
            <a:spAutoFit/>
          </a:bodyPr>
          <a:lstStyle/>
          <a:p>
            <a:pPr algn="r"/>
            <a:r>
              <a:rPr lang="en-US" dirty="0" smtClean="0"/>
              <a:t>body weight</a:t>
            </a:r>
          </a:p>
          <a:p>
            <a:pPr algn="r"/>
            <a:r>
              <a:rPr lang="en-US" dirty="0" smtClean="0"/>
              <a:t>(% gain</a:t>
            </a:r>
            <a:r>
              <a:rPr lang="en-US" dirty="0"/>
              <a:t>)</a:t>
            </a:r>
          </a:p>
        </p:txBody>
      </p:sp>
      <p:sp>
        <p:nvSpPr>
          <p:cNvPr id="3" name="Rectangle 2"/>
          <p:cNvSpPr/>
          <p:nvPr/>
        </p:nvSpPr>
        <p:spPr>
          <a:xfrm>
            <a:off x="0" y="6211669"/>
            <a:ext cx="9144000" cy="646331"/>
          </a:xfrm>
          <a:prstGeom prst="rect">
            <a:avLst/>
          </a:prstGeom>
        </p:spPr>
        <p:txBody>
          <a:bodyPr wrap="square">
            <a:spAutoFit/>
          </a:bodyPr>
          <a:lstStyle/>
          <a:p>
            <a:r>
              <a:rPr lang="en-US" dirty="0"/>
              <a:t>Stars </a:t>
            </a:r>
            <a:r>
              <a:rPr lang="en-US" dirty="0" smtClean="0"/>
              <a:t>indicate statistically </a:t>
            </a:r>
            <a:r>
              <a:rPr lang="en-US" dirty="0"/>
              <a:t>significant differences between </a:t>
            </a:r>
            <a:r>
              <a:rPr lang="en-US" dirty="0" err="1"/>
              <a:t>Veh</a:t>
            </a:r>
            <a:r>
              <a:rPr lang="en-US" dirty="0"/>
              <a:t> and Dexa (p &lt;0.05</a:t>
            </a:r>
            <a:r>
              <a:rPr lang="en-US" dirty="0" smtClean="0"/>
              <a:t>).</a:t>
            </a:r>
          </a:p>
          <a:p>
            <a:r>
              <a:rPr lang="en-US" dirty="0" smtClean="0"/>
              <a:t>Daggers </a:t>
            </a:r>
            <a:r>
              <a:rPr lang="en-US" dirty="0"/>
              <a:t>indicate </a:t>
            </a:r>
            <a:r>
              <a:rPr lang="en-US" dirty="0" smtClean="0"/>
              <a:t>statistically significant </a:t>
            </a:r>
            <a:r>
              <a:rPr lang="en-US" dirty="0"/>
              <a:t>differences between Dexa and Comb (p &lt;0.05).</a:t>
            </a:r>
          </a:p>
        </p:txBody>
      </p:sp>
    </p:spTree>
    <p:extLst>
      <p:ext uri="{BB962C8B-B14F-4D97-AF65-F5344CB8AC3E}">
        <p14:creationId xmlns:p14="http://schemas.microsoft.com/office/powerpoint/2010/main" val="22811568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Deeper in vivo probe</a:t>
            </a:r>
            <a:endParaRPr lang="en-US" dirty="0"/>
          </a:p>
        </p:txBody>
      </p:sp>
      <p:grpSp>
        <p:nvGrpSpPr>
          <p:cNvPr id="250" name="Group 249"/>
          <p:cNvGrpSpPr/>
          <p:nvPr/>
        </p:nvGrpSpPr>
        <p:grpSpPr>
          <a:xfrm>
            <a:off x="-16699" y="1494043"/>
            <a:ext cx="8195766" cy="1622066"/>
            <a:chOff x="0" y="1690689"/>
            <a:chExt cx="8195766" cy="1622066"/>
          </a:xfrm>
        </p:grpSpPr>
        <p:grpSp>
          <p:nvGrpSpPr>
            <p:cNvPr id="4" name="Group 1"/>
            <p:cNvGrpSpPr>
              <a:grpSpLocks/>
            </p:cNvGrpSpPr>
            <p:nvPr/>
          </p:nvGrpSpPr>
          <p:grpSpPr bwMode="auto">
            <a:xfrm>
              <a:off x="1743282" y="2477868"/>
              <a:ext cx="6445327" cy="212301"/>
              <a:chOff x="614" y="1118"/>
              <a:chExt cx="2702" cy="89"/>
            </a:xfrm>
          </p:grpSpPr>
          <p:sp>
            <p:nvSpPr>
              <p:cNvPr id="5" name="Line 2"/>
              <p:cNvSpPr>
                <a:spLocks noChangeShapeType="1"/>
              </p:cNvSpPr>
              <p:nvPr/>
            </p:nvSpPr>
            <p:spPr bwMode="auto">
              <a:xfrm>
                <a:off x="614" y="1170"/>
                <a:ext cx="270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Line 3"/>
              <p:cNvSpPr>
                <a:spLocks noChangeShapeType="1"/>
              </p:cNvSpPr>
              <p:nvPr/>
            </p:nvSpPr>
            <p:spPr bwMode="auto">
              <a:xfrm>
                <a:off x="828"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Line 4"/>
              <p:cNvSpPr>
                <a:spLocks noChangeShapeType="1"/>
              </p:cNvSpPr>
              <p:nvPr/>
            </p:nvSpPr>
            <p:spPr bwMode="auto">
              <a:xfrm>
                <a:off x="1089"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 name="Line 5"/>
              <p:cNvSpPr>
                <a:spLocks noChangeShapeType="1"/>
              </p:cNvSpPr>
              <p:nvPr/>
            </p:nvSpPr>
            <p:spPr bwMode="auto">
              <a:xfrm>
                <a:off x="1612"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 name="Line 6"/>
              <p:cNvSpPr>
                <a:spLocks noChangeShapeType="1"/>
              </p:cNvSpPr>
              <p:nvPr/>
            </p:nvSpPr>
            <p:spPr bwMode="auto">
              <a:xfrm>
                <a:off x="1873"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7"/>
              <p:cNvSpPr>
                <a:spLocks noChangeShapeType="1"/>
              </p:cNvSpPr>
              <p:nvPr/>
            </p:nvSpPr>
            <p:spPr bwMode="auto">
              <a:xfrm>
                <a:off x="2135"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8"/>
              <p:cNvSpPr>
                <a:spLocks noChangeShapeType="1"/>
              </p:cNvSpPr>
              <p:nvPr/>
            </p:nvSpPr>
            <p:spPr bwMode="auto">
              <a:xfrm>
                <a:off x="239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9"/>
              <p:cNvSpPr>
                <a:spLocks noChangeShapeType="1"/>
              </p:cNvSpPr>
              <p:nvPr/>
            </p:nvSpPr>
            <p:spPr bwMode="auto">
              <a:xfrm>
                <a:off x="265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Line 10"/>
              <p:cNvSpPr>
                <a:spLocks noChangeShapeType="1"/>
              </p:cNvSpPr>
              <p:nvPr/>
            </p:nvSpPr>
            <p:spPr bwMode="auto">
              <a:xfrm>
                <a:off x="1350"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4" name="Rectangle 11"/>
            <p:cNvSpPr>
              <a:spLocks noChangeArrowheads="1"/>
            </p:cNvSpPr>
            <p:nvPr/>
          </p:nvSpPr>
          <p:spPr bwMode="auto">
            <a:xfrm>
              <a:off x="6554617" y="2673470"/>
              <a:ext cx="1641149" cy="333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1600" dirty="0">
                  <a:latin typeface="+mn-lt"/>
                </a:rPr>
                <a:t>Time (days)</a:t>
              </a:r>
            </a:p>
          </p:txBody>
        </p:sp>
        <p:grpSp>
          <p:nvGrpSpPr>
            <p:cNvPr id="15" name="Group 12"/>
            <p:cNvGrpSpPr>
              <a:grpSpLocks/>
            </p:cNvGrpSpPr>
            <p:nvPr/>
          </p:nvGrpSpPr>
          <p:grpSpPr bwMode="auto">
            <a:xfrm>
              <a:off x="781838" y="1833812"/>
              <a:ext cx="920761" cy="462766"/>
              <a:chOff x="179" y="848"/>
              <a:chExt cx="386" cy="194"/>
            </a:xfrm>
          </p:grpSpPr>
          <p:sp>
            <p:nvSpPr>
              <p:cNvPr id="16" name="Freeform 13"/>
              <p:cNvSpPr>
                <a:spLocks noChangeArrowheads="1"/>
              </p:cNvSpPr>
              <p:nvPr/>
            </p:nvSpPr>
            <p:spPr bwMode="auto">
              <a:xfrm>
                <a:off x="179" y="848"/>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 name="Freeform 14"/>
              <p:cNvSpPr>
                <a:spLocks noChangeArrowheads="1"/>
              </p:cNvSpPr>
              <p:nvPr/>
            </p:nvSpPr>
            <p:spPr bwMode="auto">
              <a:xfrm>
                <a:off x="182" y="850"/>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15"/>
              <p:cNvSpPr>
                <a:spLocks noChangeArrowheads="1"/>
              </p:cNvSpPr>
              <p:nvPr/>
            </p:nvSpPr>
            <p:spPr bwMode="auto">
              <a:xfrm>
                <a:off x="182" y="852"/>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16"/>
              <p:cNvSpPr>
                <a:spLocks noChangeArrowheads="1"/>
              </p:cNvSpPr>
              <p:nvPr/>
            </p:nvSpPr>
            <p:spPr bwMode="auto">
              <a:xfrm>
                <a:off x="182" y="852"/>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17"/>
              <p:cNvSpPr>
                <a:spLocks noChangeArrowheads="1"/>
              </p:cNvSpPr>
              <p:nvPr/>
            </p:nvSpPr>
            <p:spPr bwMode="auto">
              <a:xfrm>
                <a:off x="182" y="852"/>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18"/>
              <p:cNvSpPr>
                <a:spLocks noChangeArrowheads="1"/>
              </p:cNvSpPr>
              <p:nvPr/>
            </p:nvSpPr>
            <p:spPr bwMode="auto">
              <a:xfrm>
                <a:off x="182" y="850"/>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19"/>
              <p:cNvSpPr>
                <a:spLocks noChangeArrowheads="1"/>
              </p:cNvSpPr>
              <p:nvPr/>
            </p:nvSpPr>
            <p:spPr bwMode="auto">
              <a:xfrm>
                <a:off x="186" y="854"/>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3" name="Group 20"/>
            <p:cNvGrpSpPr>
              <a:grpSpLocks/>
            </p:cNvGrpSpPr>
            <p:nvPr/>
          </p:nvGrpSpPr>
          <p:grpSpPr bwMode="auto">
            <a:xfrm>
              <a:off x="781838" y="2849989"/>
              <a:ext cx="920761" cy="462766"/>
              <a:chOff x="179" y="1274"/>
              <a:chExt cx="386" cy="194"/>
            </a:xfrm>
          </p:grpSpPr>
          <p:sp>
            <p:nvSpPr>
              <p:cNvPr id="24" name="Freeform 21"/>
              <p:cNvSpPr>
                <a:spLocks noChangeArrowheads="1"/>
              </p:cNvSpPr>
              <p:nvPr/>
            </p:nvSpPr>
            <p:spPr bwMode="auto">
              <a:xfrm>
                <a:off x="179" y="1274"/>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2"/>
              <p:cNvSpPr>
                <a:spLocks noChangeArrowheads="1"/>
              </p:cNvSpPr>
              <p:nvPr/>
            </p:nvSpPr>
            <p:spPr bwMode="auto">
              <a:xfrm>
                <a:off x="182" y="1276"/>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23"/>
              <p:cNvSpPr>
                <a:spLocks noChangeArrowheads="1"/>
              </p:cNvSpPr>
              <p:nvPr/>
            </p:nvSpPr>
            <p:spPr bwMode="auto">
              <a:xfrm>
                <a:off x="182" y="1278"/>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24"/>
              <p:cNvSpPr>
                <a:spLocks noChangeArrowheads="1"/>
              </p:cNvSpPr>
              <p:nvPr/>
            </p:nvSpPr>
            <p:spPr bwMode="auto">
              <a:xfrm>
                <a:off x="182" y="1278"/>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25"/>
              <p:cNvSpPr>
                <a:spLocks noChangeArrowheads="1"/>
              </p:cNvSpPr>
              <p:nvPr/>
            </p:nvSpPr>
            <p:spPr bwMode="auto">
              <a:xfrm>
                <a:off x="182" y="1278"/>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26"/>
              <p:cNvSpPr>
                <a:spLocks noChangeArrowheads="1"/>
              </p:cNvSpPr>
              <p:nvPr/>
            </p:nvSpPr>
            <p:spPr bwMode="auto">
              <a:xfrm>
                <a:off x="182" y="1278"/>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27"/>
              <p:cNvSpPr>
                <a:spLocks noChangeArrowheads="1"/>
              </p:cNvSpPr>
              <p:nvPr/>
            </p:nvSpPr>
            <p:spPr bwMode="auto">
              <a:xfrm>
                <a:off x="186" y="1279"/>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31" name="Group 28"/>
            <p:cNvGrpSpPr>
              <a:grpSpLocks/>
            </p:cNvGrpSpPr>
            <p:nvPr/>
          </p:nvGrpSpPr>
          <p:grpSpPr bwMode="auto">
            <a:xfrm>
              <a:off x="781838" y="2341902"/>
              <a:ext cx="920761" cy="462766"/>
              <a:chOff x="179" y="1061"/>
              <a:chExt cx="386" cy="194"/>
            </a:xfrm>
          </p:grpSpPr>
          <p:sp>
            <p:nvSpPr>
              <p:cNvPr id="32" name="Freeform 29"/>
              <p:cNvSpPr>
                <a:spLocks noChangeArrowheads="1"/>
              </p:cNvSpPr>
              <p:nvPr/>
            </p:nvSpPr>
            <p:spPr bwMode="auto">
              <a:xfrm>
                <a:off x="179" y="1061"/>
                <a:ext cx="384" cy="193"/>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30"/>
              <p:cNvSpPr>
                <a:spLocks noChangeArrowheads="1"/>
              </p:cNvSpPr>
              <p:nvPr/>
            </p:nvSpPr>
            <p:spPr bwMode="auto">
              <a:xfrm>
                <a:off x="182" y="1063"/>
                <a:ext cx="381" cy="193"/>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31"/>
              <p:cNvSpPr>
                <a:spLocks noChangeArrowheads="1"/>
              </p:cNvSpPr>
              <p:nvPr/>
            </p:nvSpPr>
            <p:spPr bwMode="auto">
              <a:xfrm>
                <a:off x="182" y="1065"/>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32"/>
              <p:cNvSpPr>
                <a:spLocks noChangeArrowheads="1"/>
              </p:cNvSpPr>
              <p:nvPr/>
            </p:nvSpPr>
            <p:spPr bwMode="auto">
              <a:xfrm>
                <a:off x="182" y="1065"/>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33"/>
              <p:cNvSpPr>
                <a:spLocks noChangeArrowheads="1"/>
              </p:cNvSpPr>
              <p:nvPr/>
            </p:nvSpPr>
            <p:spPr bwMode="auto">
              <a:xfrm>
                <a:off x="182" y="1065"/>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7" name="Freeform 34"/>
              <p:cNvSpPr>
                <a:spLocks noChangeArrowheads="1"/>
              </p:cNvSpPr>
              <p:nvPr/>
            </p:nvSpPr>
            <p:spPr bwMode="auto">
              <a:xfrm>
                <a:off x="182" y="1063"/>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8" name="Freeform 35"/>
              <p:cNvSpPr>
                <a:spLocks noChangeArrowheads="1"/>
              </p:cNvSpPr>
              <p:nvPr/>
            </p:nvSpPr>
            <p:spPr bwMode="auto">
              <a:xfrm>
                <a:off x="186" y="1066"/>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40" name="Group 37"/>
            <p:cNvGrpSpPr>
              <a:grpSpLocks/>
            </p:cNvGrpSpPr>
            <p:nvPr/>
          </p:nvGrpSpPr>
          <p:grpSpPr bwMode="auto">
            <a:xfrm>
              <a:off x="2270455" y="1690689"/>
              <a:ext cx="510474" cy="694150"/>
              <a:chOff x="835" y="788"/>
              <a:chExt cx="214" cy="291"/>
            </a:xfrm>
          </p:grpSpPr>
          <p:sp>
            <p:nvSpPr>
              <p:cNvPr id="59" name="Freeform 38"/>
              <p:cNvSpPr>
                <a:spLocks noChangeArrowheads="1"/>
              </p:cNvSpPr>
              <p:nvPr/>
            </p:nvSpPr>
            <p:spPr bwMode="auto">
              <a:xfrm>
                <a:off x="835"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0" name="Freeform 39"/>
              <p:cNvSpPr>
                <a:spLocks noChangeArrowheads="1"/>
              </p:cNvSpPr>
              <p:nvPr/>
            </p:nvSpPr>
            <p:spPr bwMode="auto">
              <a:xfrm>
                <a:off x="835"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16" name="Rectangle 109"/>
            <p:cNvSpPr>
              <a:spLocks noChangeArrowheads="1"/>
            </p:cNvSpPr>
            <p:nvPr/>
          </p:nvSpPr>
          <p:spPr bwMode="auto">
            <a:xfrm>
              <a:off x="282671" y="1847410"/>
              <a:ext cx="478269" cy="369332"/>
            </a:xfrm>
            <a:prstGeom prst="rect">
              <a:avLst/>
            </a:prstGeom>
            <a:noFill/>
            <a:ln w="9525" cap="flat">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tx1"/>
                  </a:solidFill>
                  <a:latin typeface="+mn-lt"/>
                </a:rPr>
                <a:t>V</a:t>
              </a:r>
              <a:endParaRPr lang="en-US" altLang="en-US" sz="2400" dirty="0">
                <a:solidFill>
                  <a:schemeClr val="tx1"/>
                </a:solidFill>
                <a:latin typeface="+mn-lt"/>
              </a:endParaRPr>
            </a:p>
          </p:txBody>
        </p:sp>
        <p:sp>
          <p:nvSpPr>
            <p:cNvPr id="117" name="Rectangle 109"/>
            <p:cNvSpPr>
              <a:spLocks noChangeArrowheads="1"/>
            </p:cNvSpPr>
            <p:nvPr/>
          </p:nvSpPr>
          <p:spPr bwMode="auto">
            <a:xfrm>
              <a:off x="373909" y="2364764"/>
              <a:ext cx="3870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rgbClr val="FF0000"/>
                  </a:solidFill>
                  <a:latin typeface="+mn-lt"/>
                </a:rPr>
                <a:t>D</a:t>
              </a:r>
              <a:endParaRPr lang="en-US" altLang="en-US" sz="1600" dirty="0">
                <a:solidFill>
                  <a:srgbClr val="FF0000"/>
                </a:solidFill>
                <a:latin typeface="+mn-lt"/>
              </a:endParaRPr>
            </a:p>
          </p:txBody>
        </p:sp>
        <p:sp>
          <p:nvSpPr>
            <p:cNvPr id="118" name="Rectangle 109"/>
            <p:cNvSpPr>
              <a:spLocks noChangeArrowheads="1"/>
            </p:cNvSpPr>
            <p:nvPr/>
          </p:nvSpPr>
          <p:spPr bwMode="auto">
            <a:xfrm>
              <a:off x="0" y="2856153"/>
              <a:ext cx="76094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accent6">
                      <a:lumMod val="75000"/>
                    </a:schemeClr>
                  </a:solidFill>
                  <a:latin typeface="+mn-lt"/>
                </a:rPr>
                <a:t>D+T</a:t>
              </a:r>
              <a:endParaRPr lang="en-US" altLang="en-US" sz="2400" dirty="0">
                <a:solidFill>
                  <a:schemeClr val="accent6">
                    <a:lumMod val="75000"/>
                  </a:schemeClr>
                </a:solidFill>
                <a:latin typeface="+mn-lt"/>
              </a:endParaRPr>
            </a:p>
          </p:txBody>
        </p:sp>
        <p:grpSp>
          <p:nvGrpSpPr>
            <p:cNvPr id="241" name="Group 240"/>
            <p:cNvGrpSpPr/>
            <p:nvPr/>
          </p:nvGrpSpPr>
          <p:grpSpPr>
            <a:xfrm>
              <a:off x="2883450" y="1856702"/>
              <a:ext cx="2263737" cy="481719"/>
              <a:chOff x="6423063" y="2377812"/>
              <a:chExt cx="2263737" cy="1118749"/>
            </a:xfrm>
          </p:grpSpPr>
          <p:sp>
            <p:nvSpPr>
              <p:cNvPr id="242" name="Rectangle 107"/>
              <p:cNvSpPr>
                <a:spLocks noChangeArrowheads="1"/>
              </p:cNvSpPr>
              <p:nvPr/>
            </p:nvSpPr>
            <p:spPr bwMode="auto">
              <a:xfrm>
                <a:off x="6473157" y="2377812"/>
                <a:ext cx="2213643" cy="1066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nSpc>
                    <a:spcPct val="100000"/>
                  </a:lnSpc>
                  <a:buClrTx/>
                  <a:buFontTx/>
                  <a:buNone/>
                </a:pPr>
                <a:r>
                  <a:rPr lang="en-US" altLang="en-US" sz="1600" dirty="0">
                    <a:latin typeface="+mn-lt"/>
                  </a:rPr>
                  <a:t>Tissue collection</a:t>
                </a:r>
              </a:p>
            </p:txBody>
          </p:sp>
          <p:sp>
            <p:nvSpPr>
              <p:cNvPr id="243" name="Line 108"/>
              <p:cNvSpPr>
                <a:spLocks noChangeShapeType="1"/>
              </p:cNvSpPr>
              <p:nvPr/>
            </p:nvSpPr>
            <p:spPr bwMode="auto">
              <a:xfrm>
                <a:off x="6423063" y="2425520"/>
                <a:ext cx="4771" cy="1071041"/>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grpSp>
        <p:nvGrpSpPr>
          <p:cNvPr id="251" name="Group 250"/>
          <p:cNvGrpSpPr/>
          <p:nvPr/>
        </p:nvGrpSpPr>
        <p:grpSpPr>
          <a:xfrm>
            <a:off x="-16699" y="3322015"/>
            <a:ext cx="8195766" cy="1622066"/>
            <a:chOff x="33395" y="3513130"/>
            <a:chExt cx="8195766" cy="1622066"/>
          </a:xfrm>
        </p:grpSpPr>
        <p:grpSp>
          <p:nvGrpSpPr>
            <p:cNvPr id="121" name="Group 1"/>
            <p:cNvGrpSpPr>
              <a:grpSpLocks/>
            </p:cNvGrpSpPr>
            <p:nvPr/>
          </p:nvGrpSpPr>
          <p:grpSpPr bwMode="auto">
            <a:xfrm>
              <a:off x="1776677" y="4300309"/>
              <a:ext cx="6445327" cy="212301"/>
              <a:chOff x="614" y="1118"/>
              <a:chExt cx="2702" cy="89"/>
            </a:xfrm>
          </p:grpSpPr>
          <p:sp>
            <p:nvSpPr>
              <p:cNvPr id="122" name="Line 2"/>
              <p:cNvSpPr>
                <a:spLocks noChangeShapeType="1"/>
              </p:cNvSpPr>
              <p:nvPr/>
            </p:nvSpPr>
            <p:spPr bwMode="auto">
              <a:xfrm>
                <a:off x="614" y="1170"/>
                <a:ext cx="270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3" name="Line 3"/>
              <p:cNvSpPr>
                <a:spLocks noChangeShapeType="1"/>
              </p:cNvSpPr>
              <p:nvPr/>
            </p:nvSpPr>
            <p:spPr bwMode="auto">
              <a:xfrm>
                <a:off x="828"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4" name="Line 4"/>
              <p:cNvSpPr>
                <a:spLocks noChangeShapeType="1"/>
              </p:cNvSpPr>
              <p:nvPr/>
            </p:nvSpPr>
            <p:spPr bwMode="auto">
              <a:xfrm>
                <a:off x="1089"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5" name="Line 5"/>
              <p:cNvSpPr>
                <a:spLocks noChangeShapeType="1"/>
              </p:cNvSpPr>
              <p:nvPr/>
            </p:nvSpPr>
            <p:spPr bwMode="auto">
              <a:xfrm>
                <a:off x="1612"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6" name="Line 6"/>
              <p:cNvSpPr>
                <a:spLocks noChangeShapeType="1"/>
              </p:cNvSpPr>
              <p:nvPr/>
            </p:nvSpPr>
            <p:spPr bwMode="auto">
              <a:xfrm>
                <a:off x="1873"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7" name="Line 7"/>
              <p:cNvSpPr>
                <a:spLocks noChangeShapeType="1"/>
              </p:cNvSpPr>
              <p:nvPr/>
            </p:nvSpPr>
            <p:spPr bwMode="auto">
              <a:xfrm>
                <a:off x="2135"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8" name="Line 8"/>
              <p:cNvSpPr>
                <a:spLocks noChangeShapeType="1"/>
              </p:cNvSpPr>
              <p:nvPr/>
            </p:nvSpPr>
            <p:spPr bwMode="auto">
              <a:xfrm>
                <a:off x="239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9" name="Line 9"/>
              <p:cNvSpPr>
                <a:spLocks noChangeShapeType="1"/>
              </p:cNvSpPr>
              <p:nvPr/>
            </p:nvSpPr>
            <p:spPr bwMode="auto">
              <a:xfrm>
                <a:off x="265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0" name="Line 10"/>
              <p:cNvSpPr>
                <a:spLocks noChangeShapeType="1"/>
              </p:cNvSpPr>
              <p:nvPr/>
            </p:nvSpPr>
            <p:spPr bwMode="auto">
              <a:xfrm>
                <a:off x="1350"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31" name="Rectangle 11"/>
            <p:cNvSpPr>
              <a:spLocks noChangeArrowheads="1"/>
            </p:cNvSpPr>
            <p:nvPr/>
          </p:nvSpPr>
          <p:spPr bwMode="auto">
            <a:xfrm>
              <a:off x="6588012" y="4495911"/>
              <a:ext cx="1641149" cy="333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1600" dirty="0">
                  <a:latin typeface="+mn-lt"/>
                </a:rPr>
                <a:t>Time (days)</a:t>
              </a:r>
            </a:p>
          </p:txBody>
        </p:sp>
        <p:grpSp>
          <p:nvGrpSpPr>
            <p:cNvPr id="132" name="Group 12"/>
            <p:cNvGrpSpPr>
              <a:grpSpLocks/>
            </p:cNvGrpSpPr>
            <p:nvPr/>
          </p:nvGrpSpPr>
          <p:grpSpPr bwMode="auto">
            <a:xfrm>
              <a:off x="815233" y="3656253"/>
              <a:ext cx="920761" cy="462766"/>
              <a:chOff x="179" y="848"/>
              <a:chExt cx="386" cy="194"/>
            </a:xfrm>
          </p:grpSpPr>
          <p:sp>
            <p:nvSpPr>
              <p:cNvPr id="133" name="Freeform 13"/>
              <p:cNvSpPr>
                <a:spLocks noChangeArrowheads="1"/>
              </p:cNvSpPr>
              <p:nvPr/>
            </p:nvSpPr>
            <p:spPr bwMode="auto">
              <a:xfrm>
                <a:off x="179" y="848"/>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4" name="Freeform 14"/>
              <p:cNvSpPr>
                <a:spLocks noChangeArrowheads="1"/>
              </p:cNvSpPr>
              <p:nvPr/>
            </p:nvSpPr>
            <p:spPr bwMode="auto">
              <a:xfrm>
                <a:off x="182" y="850"/>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5" name="Freeform 15"/>
              <p:cNvSpPr>
                <a:spLocks noChangeArrowheads="1"/>
              </p:cNvSpPr>
              <p:nvPr/>
            </p:nvSpPr>
            <p:spPr bwMode="auto">
              <a:xfrm>
                <a:off x="182" y="852"/>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6" name="Freeform 16"/>
              <p:cNvSpPr>
                <a:spLocks noChangeArrowheads="1"/>
              </p:cNvSpPr>
              <p:nvPr/>
            </p:nvSpPr>
            <p:spPr bwMode="auto">
              <a:xfrm>
                <a:off x="182" y="852"/>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7" name="Freeform 17"/>
              <p:cNvSpPr>
                <a:spLocks noChangeArrowheads="1"/>
              </p:cNvSpPr>
              <p:nvPr/>
            </p:nvSpPr>
            <p:spPr bwMode="auto">
              <a:xfrm>
                <a:off x="182" y="852"/>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8" name="Freeform 18"/>
              <p:cNvSpPr>
                <a:spLocks noChangeArrowheads="1"/>
              </p:cNvSpPr>
              <p:nvPr/>
            </p:nvSpPr>
            <p:spPr bwMode="auto">
              <a:xfrm>
                <a:off x="182" y="850"/>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9" name="Freeform 19"/>
              <p:cNvSpPr>
                <a:spLocks noChangeArrowheads="1"/>
              </p:cNvSpPr>
              <p:nvPr/>
            </p:nvSpPr>
            <p:spPr bwMode="auto">
              <a:xfrm>
                <a:off x="186" y="854"/>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40" name="Group 20"/>
            <p:cNvGrpSpPr>
              <a:grpSpLocks/>
            </p:cNvGrpSpPr>
            <p:nvPr/>
          </p:nvGrpSpPr>
          <p:grpSpPr bwMode="auto">
            <a:xfrm>
              <a:off x="815233" y="4672430"/>
              <a:ext cx="920761" cy="462766"/>
              <a:chOff x="179" y="1274"/>
              <a:chExt cx="386" cy="194"/>
            </a:xfrm>
          </p:grpSpPr>
          <p:sp>
            <p:nvSpPr>
              <p:cNvPr id="141" name="Freeform 21"/>
              <p:cNvSpPr>
                <a:spLocks noChangeArrowheads="1"/>
              </p:cNvSpPr>
              <p:nvPr/>
            </p:nvSpPr>
            <p:spPr bwMode="auto">
              <a:xfrm>
                <a:off x="179" y="1274"/>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2" name="Freeform 22"/>
              <p:cNvSpPr>
                <a:spLocks noChangeArrowheads="1"/>
              </p:cNvSpPr>
              <p:nvPr/>
            </p:nvSpPr>
            <p:spPr bwMode="auto">
              <a:xfrm>
                <a:off x="182" y="1276"/>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3" name="Freeform 23"/>
              <p:cNvSpPr>
                <a:spLocks noChangeArrowheads="1"/>
              </p:cNvSpPr>
              <p:nvPr/>
            </p:nvSpPr>
            <p:spPr bwMode="auto">
              <a:xfrm>
                <a:off x="182" y="1278"/>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4" name="Freeform 24"/>
              <p:cNvSpPr>
                <a:spLocks noChangeArrowheads="1"/>
              </p:cNvSpPr>
              <p:nvPr/>
            </p:nvSpPr>
            <p:spPr bwMode="auto">
              <a:xfrm>
                <a:off x="182" y="1278"/>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5" name="Freeform 25"/>
              <p:cNvSpPr>
                <a:spLocks noChangeArrowheads="1"/>
              </p:cNvSpPr>
              <p:nvPr/>
            </p:nvSpPr>
            <p:spPr bwMode="auto">
              <a:xfrm>
                <a:off x="182" y="1278"/>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6" name="Freeform 26"/>
              <p:cNvSpPr>
                <a:spLocks noChangeArrowheads="1"/>
              </p:cNvSpPr>
              <p:nvPr/>
            </p:nvSpPr>
            <p:spPr bwMode="auto">
              <a:xfrm>
                <a:off x="182" y="1278"/>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7" name="Freeform 27"/>
              <p:cNvSpPr>
                <a:spLocks noChangeArrowheads="1"/>
              </p:cNvSpPr>
              <p:nvPr/>
            </p:nvSpPr>
            <p:spPr bwMode="auto">
              <a:xfrm>
                <a:off x="186" y="1279"/>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48" name="Group 28"/>
            <p:cNvGrpSpPr>
              <a:grpSpLocks/>
            </p:cNvGrpSpPr>
            <p:nvPr/>
          </p:nvGrpSpPr>
          <p:grpSpPr bwMode="auto">
            <a:xfrm>
              <a:off x="815233" y="4164343"/>
              <a:ext cx="920761" cy="462766"/>
              <a:chOff x="179" y="1061"/>
              <a:chExt cx="386" cy="194"/>
            </a:xfrm>
          </p:grpSpPr>
          <p:sp>
            <p:nvSpPr>
              <p:cNvPr id="149" name="Freeform 29"/>
              <p:cNvSpPr>
                <a:spLocks noChangeArrowheads="1"/>
              </p:cNvSpPr>
              <p:nvPr/>
            </p:nvSpPr>
            <p:spPr bwMode="auto">
              <a:xfrm>
                <a:off x="179" y="1061"/>
                <a:ext cx="384" cy="193"/>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0" name="Freeform 30"/>
              <p:cNvSpPr>
                <a:spLocks noChangeArrowheads="1"/>
              </p:cNvSpPr>
              <p:nvPr/>
            </p:nvSpPr>
            <p:spPr bwMode="auto">
              <a:xfrm>
                <a:off x="182" y="1063"/>
                <a:ext cx="381" cy="193"/>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1" name="Freeform 31"/>
              <p:cNvSpPr>
                <a:spLocks noChangeArrowheads="1"/>
              </p:cNvSpPr>
              <p:nvPr/>
            </p:nvSpPr>
            <p:spPr bwMode="auto">
              <a:xfrm>
                <a:off x="182" y="1065"/>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2" name="Freeform 32"/>
              <p:cNvSpPr>
                <a:spLocks noChangeArrowheads="1"/>
              </p:cNvSpPr>
              <p:nvPr/>
            </p:nvSpPr>
            <p:spPr bwMode="auto">
              <a:xfrm>
                <a:off x="182" y="1065"/>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3" name="Freeform 33"/>
              <p:cNvSpPr>
                <a:spLocks noChangeArrowheads="1"/>
              </p:cNvSpPr>
              <p:nvPr/>
            </p:nvSpPr>
            <p:spPr bwMode="auto">
              <a:xfrm>
                <a:off x="182" y="1065"/>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4" name="Freeform 34"/>
              <p:cNvSpPr>
                <a:spLocks noChangeArrowheads="1"/>
              </p:cNvSpPr>
              <p:nvPr/>
            </p:nvSpPr>
            <p:spPr bwMode="auto">
              <a:xfrm>
                <a:off x="182" y="1063"/>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5" name="Freeform 35"/>
              <p:cNvSpPr>
                <a:spLocks noChangeArrowheads="1"/>
              </p:cNvSpPr>
              <p:nvPr/>
            </p:nvSpPr>
            <p:spPr bwMode="auto">
              <a:xfrm>
                <a:off x="186" y="1066"/>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57" name="Group 37"/>
            <p:cNvGrpSpPr>
              <a:grpSpLocks/>
            </p:cNvGrpSpPr>
            <p:nvPr/>
          </p:nvGrpSpPr>
          <p:grpSpPr bwMode="auto">
            <a:xfrm>
              <a:off x="2303850" y="3513130"/>
              <a:ext cx="510474" cy="694150"/>
              <a:chOff x="835" y="788"/>
              <a:chExt cx="214" cy="291"/>
            </a:xfrm>
          </p:grpSpPr>
          <p:sp>
            <p:nvSpPr>
              <p:cNvPr id="176" name="Freeform 38"/>
              <p:cNvSpPr>
                <a:spLocks noChangeArrowheads="1"/>
              </p:cNvSpPr>
              <p:nvPr/>
            </p:nvSpPr>
            <p:spPr bwMode="auto">
              <a:xfrm>
                <a:off x="835"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77" name="Freeform 39"/>
              <p:cNvSpPr>
                <a:spLocks noChangeArrowheads="1"/>
              </p:cNvSpPr>
              <p:nvPr/>
            </p:nvSpPr>
            <p:spPr bwMode="auto">
              <a:xfrm>
                <a:off x="835"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62" name="Group 52"/>
            <p:cNvGrpSpPr>
              <a:grpSpLocks/>
            </p:cNvGrpSpPr>
            <p:nvPr/>
          </p:nvGrpSpPr>
          <p:grpSpPr bwMode="auto">
            <a:xfrm>
              <a:off x="2928822" y="3513130"/>
              <a:ext cx="510474" cy="694150"/>
              <a:chOff x="1097" y="788"/>
              <a:chExt cx="214" cy="291"/>
            </a:xfrm>
          </p:grpSpPr>
          <p:sp>
            <p:nvSpPr>
              <p:cNvPr id="166" name="Freeform 53"/>
              <p:cNvSpPr>
                <a:spLocks noChangeArrowheads="1"/>
              </p:cNvSpPr>
              <p:nvPr/>
            </p:nvSpPr>
            <p:spPr bwMode="auto">
              <a:xfrm>
                <a:off x="1097"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7" name="Freeform 54"/>
              <p:cNvSpPr>
                <a:spLocks noChangeArrowheads="1"/>
              </p:cNvSpPr>
              <p:nvPr/>
            </p:nvSpPr>
            <p:spPr bwMode="auto">
              <a:xfrm>
                <a:off x="1097"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163" name="Group 55"/>
            <p:cNvGrpSpPr>
              <a:grpSpLocks/>
            </p:cNvGrpSpPr>
            <p:nvPr/>
          </p:nvGrpSpPr>
          <p:grpSpPr bwMode="auto">
            <a:xfrm>
              <a:off x="3551410" y="3513130"/>
              <a:ext cx="510474" cy="694150"/>
              <a:chOff x="1358" y="788"/>
              <a:chExt cx="214" cy="291"/>
            </a:xfrm>
          </p:grpSpPr>
          <p:sp>
            <p:nvSpPr>
              <p:cNvPr id="164" name="Freeform 56"/>
              <p:cNvSpPr>
                <a:spLocks noChangeArrowheads="1"/>
              </p:cNvSpPr>
              <p:nvPr/>
            </p:nvSpPr>
            <p:spPr bwMode="auto">
              <a:xfrm>
                <a:off x="1358"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5" name="Freeform 57"/>
              <p:cNvSpPr>
                <a:spLocks noChangeArrowheads="1"/>
              </p:cNvSpPr>
              <p:nvPr/>
            </p:nvSpPr>
            <p:spPr bwMode="auto">
              <a:xfrm>
                <a:off x="1358"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78" name="Rectangle 109"/>
            <p:cNvSpPr>
              <a:spLocks noChangeArrowheads="1"/>
            </p:cNvSpPr>
            <p:nvPr/>
          </p:nvSpPr>
          <p:spPr bwMode="auto">
            <a:xfrm>
              <a:off x="316066" y="3669851"/>
              <a:ext cx="478269" cy="369332"/>
            </a:xfrm>
            <a:prstGeom prst="rect">
              <a:avLst/>
            </a:prstGeom>
            <a:noFill/>
            <a:ln w="9525" cap="flat">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tx1"/>
                  </a:solidFill>
                  <a:latin typeface="+mn-lt"/>
                </a:rPr>
                <a:t>V</a:t>
              </a:r>
              <a:endParaRPr lang="en-US" altLang="en-US" sz="2400" dirty="0">
                <a:solidFill>
                  <a:schemeClr val="tx1"/>
                </a:solidFill>
                <a:latin typeface="+mn-lt"/>
              </a:endParaRPr>
            </a:p>
          </p:txBody>
        </p:sp>
        <p:sp>
          <p:nvSpPr>
            <p:cNvPr id="179" name="Rectangle 109"/>
            <p:cNvSpPr>
              <a:spLocks noChangeArrowheads="1"/>
            </p:cNvSpPr>
            <p:nvPr/>
          </p:nvSpPr>
          <p:spPr bwMode="auto">
            <a:xfrm>
              <a:off x="407304" y="4187205"/>
              <a:ext cx="3870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rgbClr val="FF0000"/>
                  </a:solidFill>
                  <a:latin typeface="+mn-lt"/>
                </a:rPr>
                <a:t>D</a:t>
              </a:r>
              <a:endParaRPr lang="en-US" altLang="en-US" sz="1600" dirty="0">
                <a:solidFill>
                  <a:srgbClr val="FF0000"/>
                </a:solidFill>
                <a:latin typeface="+mn-lt"/>
              </a:endParaRPr>
            </a:p>
          </p:txBody>
        </p:sp>
        <p:sp>
          <p:nvSpPr>
            <p:cNvPr id="180" name="Rectangle 109"/>
            <p:cNvSpPr>
              <a:spLocks noChangeArrowheads="1"/>
            </p:cNvSpPr>
            <p:nvPr/>
          </p:nvSpPr>
          <p:spPr bwMode="auto">
            <a:xfrm>
              <a:off x="33395" y="4678594"/>
              <a:ext cx="76094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accent6">
                      <a:lumMod val="75000"/>
                    </a:schemeClr>
                  </a:solidFill>
                  <a:latin typeface="+mn-lt"/>
                </a:rPr>
                <a:t>D+T</a:t>
              </a:r>
              <a:endParaRPr lang="en-US" altLang="en-US" sz="2400" dirty="0">
                <a:solidFill>
                  <a:schemeClr val="accent6">
                    <a:lumMod val="75000"/>
                  </a:schemeClr>
                </a:solidFill>
                <a:latin typeface="+mn-lt"/>
              </a:endParaRPr>
            </a:p>
          </p:txBody>
        </p:sp>
        <p:grpSp>
          <p:nvGrpSpPr>
            <p:cNvPr id="244" name="Group 243"/>
            <p:cNvGrpSpPr/>
            <p:nvPr/>
          </p:nvGrpSpPr>
          <p:grpSpPr>
            <a:xfrm>
              <a:off x="4192277" y="3680651"/>
              <a:ext cx="2263737" cy="481719"/>
              <a:chOff x="6423063" y="2377812"/>
              <a:chExt cx="2263737" cy="1118749"/>
            </a:xfrm>
          </p:grpSpPr>
          <p:sp>
            <p:nvSpPr>
              <p:cNvPr id="245" name="Rectangle 107"/>
              <p:cNvSpPr>
                <a:spLocks noChangeArrowheads="1"/>
              </p:cNvSpPr>
              <p:nvPr/>
            </p:nvSpPr>
            <p:spPr bwMode="auto">
              <a:xfrm>
                <a:off x="6473157" y="2377812"/>
                <a:ext cx="2213643" cy="1066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nSpc>
                    <a:spcPct val="100000"/>
                  </a:lnSpc>
                  <a:buClrTx/>
                  <a:buFontTx/>
                  <a:buNone/>
                </a:pPr>
                <a:r>
                  <a:rPr lang="en-US" altLang="en-US" sz="1600" dirty="0">
                    <a:latin typeface="+mn-lt"/>
                  </a:rPr>
                  <a:t>Tissue collection</a:t>
                </a:r>
              </a:p>
            </p:txBody>
          </p:sp>
          <p:sp>
            <p:nvSpPr>
              <p:cNvPr id="246" name="Line 108"/>
              <p:cNvSpPr>
                <a:spLocks noChangeShapeType="1"/>
              </p:cNvSpPr>
              <p:nvPr/>
            </p:nvSpPr>
            <p:spPr bwMode="auto">
              <a:xfrm>
                <a:off x="6423063" y="2425520"/>
                <a:ext cx="4771" cy="1071041"/>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grpSp>
        <p:nvGrpSpPr>
          <p:cNvPr id="252" name="Group 251"/>
          <p:cNvGrpSpPr/>
          <p:nvPr/>
        </p:nvGrpSpPr>
        <p:grpSpPr>
          <a:xfrm>
            <a:off x="-16699" y="5149988"/>
            <a:ext cx="8894686" cy="1622066"/>
            <a:chOff x="-16699" y="5149988"/>
            <a:chExt cx="8894686" cy="1622066"/>
          </a:xfrm>
        </p:grpSpPr>
        <p:grpSp>
          <p:nvGrpSpPr>
            <p:cNvPr id="181" name="Group 1"/>
            <p:cNvGrpSpPr>
              <a:grpSpLocks/>
            </p:cNvGrpSpPr>
            <p:nvPr/>
          </p:nvGrpSpPr>
          <p:grpSpPr bwMode="auto">
            <a:xfrm>
              <a:off x="1726583" y="5937167"/>
              <a:ext cx="6445327" cy="212301"/>
              <a:chOff x="614" y="1118"/>
              <a:chExt cx="2702" cy="89"/>
            </a:xfrm>
          </p:grpSpPr>
          <p:sp>
            <p:nvSpPr>
              <p:cNvPr id="182" name="Line 2"/>
              <p:cNvSpPr>
                <a:spLocks noChangeShapeType="1"/>
              </p:cNvSpPr>
              <p:nvPr/>
            </p:nvSpPr>
            <p:spPr bwMode="auto">
              <a:xfrm>
                <a:off x="614" y="1170"/>
                <a:ext cx="2702"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3" name="Line 3"/>
              <p:cNvSpPr>
                <a:spLocks noChangeShapeType="1"/>
              </p:cNvSpPr>
              <p:nvPr/>
            </p:nvSpPr>
            <p:spPr bwMode="auto">
              <a:xfrm>
                <a:off x="828"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4" name="Line 4"/>
              <p:cNvSpPr>
                <a:spLocks noChangeShapeType="1"/>
              </p:cNvSpPr>
              <p:nvPr/>
            </p:nvSpPr>
            <p:spPr bwMode="auto">
              <a:xfrm>
                <a:off x="1089"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5" name="Line 5"/>
              <p:cNvSpPr>
                <a:spLocks noChangeShapeType="1"/>
              </p:cNvSpPr>
              <p:nvPr/>
            </p:nvSpPr>
            <p:spPr bwMode="auto">
              <a:xfrm>
                <a:off x="1612"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6" name="Line 6"/>
              <p:cNvSpPr>
                <a:spLocks noChangeShapeType="1"/>
              </p:cNvSpPr>
              <p:nvPr/>
            </p:nvSpPr>
            <p:spPr bwMode="auto">
              <a:xfrm>
                <a:off x="1873"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7" name="Line 7"/>
              <p:cNvSpPr>
                <a:spLocks noChangeShapeType="1"/>
              </p:cNvSpPr>
              <p:nvPr/>
            </p:nvSpPr>
            <p:spPr bwMode="auto">
              <a:xfrm>
                <a:off x="2135"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8" name="Line 8"/>
              <p:cNvSpPr>
                <a:spLocks noChangeShapeType="1"/>
              </p:cNvSpPr>
              <p:nvPr/>
            </p:nvSpPr>
            <p:spPr bwMode="auto">
              <a:xfrm>
                <a:off x="239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9" name="Line 9"/>
              <p:cNvSpPr>
                <a:spLocks noChangeShapeType="1"/>
              </p:cNvSpPr>
              <p:nvPr/>
            </p:nvSpPr>
            <p:spPr bwMode="auto">
              <a:xfrm>
                <a:off x="2657"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0" name="Line 10"/>
              <p:cNvSpPr>
                <a:spLocks noChangeShapeType="1"/>
              </p:cNvSpPr>
              <p:nvPr/>
            </p:nvSpPr>
            <p:spPr bwMode="auto">
              <a:xfrm>
                <a:off x="1350" y="1118"/>
                <a:ext cx="0" cy="89"/>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91" name="Rectangle 11"/>
            <p:cNvSpPr>
              <a:spLocks noChangeArrowheads="1"/>
            </p:cNvSpPr>
            <p:nvPr/>
          </p:nvSpPr>
          <p:spPr bwMode="auto">
            <a:xfrm>
              <a:off x="6537918" y="6132769"/>
              <a:ext cx="1641149" cy="333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1600" dirty="0">
                  <a:latin typeface="+mn-lt"/>
                </a:rPr>
                <a:t>Time (days)</a:t>
              </a:r>
            </a:p>
          </p:txBody>
        </p:sp>
        <p:grpSp>
          <p:nvGrpSpPr>
            <p:cNvPr id="192" name="Group 12"/>
            <p:cNvGrpSpPr>
              <a:grpSpLocks/>
            </p:cNvGrpSpPr>
            <p:nvPr/>
          </p:nvGrpSpPr>
          <p:grpSpPr bwMode="auto">
            <a:xfrm>
              <a:off x="765139" y="5293111"/>
              <a:ext cx="920761" cy="462766"/>
              <a:chOff x="179" y="848"/>
              <a:chExt cx="386" cy="194"/>
            </a:xfrm>
          </p:grpSpPr>
          <p:sp>
            <p:nvSpPr>
              <p:cNvPr id="193" name="Freeform 13"/>
              <p:cNvSpPr>
                <a:spLocks noChangeArrowheads="1"/>
              </p:cNvSpPr>
              <p:nvPr/>
            </p:nvSpPr>
            <p:spPr bwMode="auto">
              <a:xfrm>
                <a:off x="179" y="848"/>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4" name="Freeform 14"/>
              <p:cNvSpPr>
                <a:spLocks noChangeArrowheads="1"/>
              </p:cNvSpPr>
              <p:nvPr/>
            </p:nvSpPr>
            <p:spPr bwMode="auto">
              <a:xfrm>
                <a:off x="182" y="850"/>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5" name="Freeform 15"/>
              <p:cNvSpPr>
                <a:spLocks noChangeArrowheads="1"/>
              </p:cNvSpPr>
              <p:nvPr/>
            </p:nvSpPr>
            <p:spPr bwMode="auto">
              <a:xfrm>
                <a:off x="182" y="852"/>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6" name="Freeform 16"/>
              <p:cNvSpPr>
                <a:spLocks noChangeArrowheads="1"/>
              </p:cNvSpPr>
              <p:nvPr/>
            </p:nvSpPr>
            <p:spPr bwMode="auto">
              <a:xfrm>
                <a:off x="182" y="852"/>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7" name="Freeform 17"/>
              <p:cNvSpPr>
                <a:spLocks noChangeArrowheads="1"/>
              </p:cNvSpPr>
              <p:nvPr/>
            </p:nvSpPr>
            <p:spPr bwMode="auto">
              <a:xfrm>
                <a:off x="182" y="852"/>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8" name="Freeform 18"/>
              <p:cNvSpPr>
                <a:spLocks noChangeArrowheads="1"/>
              </p:cNvSpPr>
              <p:nvPr/>
            </p:nvSpPr>
            <p:spPr bwMode="auto">
              <a:xfrm>
                <a:off x="182" y="850"/>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9" name="Freeform 19"/>
              <p:cNvSpPr>
                <a:spLocks noChangeArrowheads="1"/>
              </p:cNvSpPr>
              <p:nvPr/>
            </p:nvSpPr>
            <p:spPr bwMode="auto">
              <a:xfrm>
                <a:off x="186" y="854"/>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00" name="Group 20"/>
            <p:cNvGrpSpPr>
              <a:grpSpLocks/>
            </p:cNvGrpSpPr>
            <p:nvPr/>
          </p:nvGrpSpPr>
          <p:grpSpPr bwMode="auto">
            <a:xfrm>
              <a:off x="765139" y="6309288"/>
              <a:ext cx="920761" cy="462766"/>
              <a:chOff x="179" y="1274"/>
              <a:chExt cx="386" cy="194"/>
            </a:xfrm>
          </p:grpSpPr>
          <p:sp>
            <p:nvSpPr>
              <p:cNvPr id="201" name="Freeform 21"/>
              <p:cNvSpPr>
                <a:spLocks noChangeArrowheads="1"/>
              </p:cNvSpPr>
              <p:nvPr/>
            </p:nvSpPr>
            <p:spPr bwMode="auto">
              <a:xfrm>
                <a:off x="179" y="1274"/>
                <a:ext cx="384" cy="192"/>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2" name="Freeform 22"/>
              <p:cNvSpPr>
                <a:spLocks noChangeArrowheads="1"/>
              </p:cNvSpPr>
              <p:nvPr/>
            </p:nvSpPr>
            <p:spPr bwMode="auto">
              <a:xfrm>
                <a:off x="182" y="1276"/>
                <a:ext cx="381" cy="192"/>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3" name="Freeform 23"/>
              <p:cNvSpPr>
                <a:spLocks noChangeArrowheads="1"/>
              </p:cNvSpPr>
              <p:nvPr/>
            </p:nvSpPr>
            <p:spPr bwMode="auto">
              <a:xfrm>
                <a:off x="182" y="1278"/>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 name="Freeform 24"/>
              <p:cNvSpPr>
                <a:spLocks noChangeArrowheads="1"/>
              </p:cNvSpPr>
              <p:nvPr/>
            </p:nvSpPr>
            <p:spPr bwMode="auto">
              <a:xfrm>
                <a:off x="182" y="1278"/>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 name="Freeform 25"/>
              <p:cNvSpPr>
                <a:spLocks noChangeArrowheads="1"/>
              </p:cNvSpPr>
              <p:nvPr/>
            </p:nvSpPr>
            <p:spPr bwMode="auto">
              <a:xfrm>
                <a:off x="182" y="1278"/>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6" name="Freeform 26"/>
              <p:cNvSpPr>
                <a:spLocks noChangeArrowheads="1"/>
              </p:cNvSpPr>
              <p:nvPr/>
            </p:nvSpPr>
            <p:spPr bwMode="auto">
              <a:xfrm>
                <a:off x="182" y="1278"/>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7" name="Freeform 27"/>
              <p:cNvSpPr>
                <a:spLocks noChangeArrowheads="1"/>
              </p:cNvSpPr>
              <p:nvPr/>
            </p:nvSpPr>
            <p:spPr bwMode="auto">
              <a:xfrm>
                <a:off x="186" y="1279"/>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08" name="Group 28"/>
            <p:cNvGrpSpPr>
              <a:grpSpLocks/>
            </p:cNvGrpSpPr>
            <p:nvPr/>
          </p:nvGrpSpPr>
          <p:grpSpPr bwMode="auto">
            <a:xfrm>
              <a:off x="765139" y="5801201"/>
              <a:ext cx="920761" cy="462766"/>
              <a:chOff x="179" y="1061"/>
              <a:chExt cx="386" cy="194"/>
            </a:xfrm>
          </p:grpSpPr>
          <p:sp>
            <p:nvSpPr>
              <p:cNvPr id="209" name="Freeform 29"/>
              <p:cNvSpPr>
                <a:spLocks noChangeArrowheads="1"/>
              </p:cNvSpPr>
              <p:nvPr/>
            </p:nvSpPr>
            <p:spPr bwMode="auto">
              <a:xfrm>
                <a:off x="179" y="1061"/>
                <a:ext cx="384" cy="193"/>
              </a:xfrm>
              <a:custGeom>
                <a:avLst/>
                <a:gdLst>
                  <a:gd name="T0" fmla="*/ 359 w 1013"/>
                  <a:gd name="T1" fmla="*/ 498 h 509"/>
                  <a:gd name="T2" fmla="*/ 344 w 1013"/>
                  <a:gd name="T3" fmla="*/ 422 h 509"/>
                  <a:gd name="T4" fmla="*/ 269 w 1013"/>
                  <a:gd name="T5" fmla="*/ 374 h 509"/>
                  <a:gd name="T6" fmla="*/ 162 w 1013"/>
                  <a:gd name="T7" fmla="*/ 353 h 509"/>
                  <a:gd name="T8" fmla="*/ 85 w 1013"/>
                  <a:gd name="T9" fmla="*/ 318 h 509"/>
                  <a:gd name="T10" fmla="*/ 48 w 1013"/>
                  <a:gd name="T11" fmla="*/ 276 h 509"/>
                  <a:gd name="T12" fmla="*/ 78 w 1013"/>
                  <a:gd name="T13" fmla="*/ 183 h 509"/>
                  <a:gd name="T14" fmla="*/ 137 w 1013"/>
                  <a:gd name="T15" fmla="*/ 167 h 509"/>
                  <a:gd name="T16" fmla="*/ 308 w 1013"/>
                  <a:gd name="T17" fmla="*/ 205 h 509"/>
                  <a:gd name="T18" fmla="*/ 330 w 1013"/>
                  <a:gd name="T19" fmla="*/ 246 h 509"/>
                  <a:gd name="T20" fmla="*/ 383 w 1013"/>
                  <a:gd name="T21" fmla="*/ 310 h 509"/>
                  <a:gd name="T22" fmla="*/ 401 w 1013"/>
                  <a:gd name="T23" fmla="*/ 369 h 509"/>
                  <a:gd name="T24" fmla="*/ 458 w 1013"/>
                  <a:gd name="T25" fmla="*/ 428 h 509"/>
                  <a:gd name="T26" fmla="*/ 491 w 1013"/>
                  <a:gd name="T27" fmla="*/ 423 h 509"/>
                  <a:gd name="T28" fmla="*/ 543 w 1013"/>
                  <a:gd name="T29" fmla="*/ 426 h 509"/>
                  <a:gd name="T30" fmla="*/ 538 w 1013"/>
                  <a:gd name="T31" fmla="*/ 398 h 509"/>
                  <a:gd name="T32" fmla="*/ 476 w 1013"/>
                  <a:gd name="T33" fmla="*/ 375 h 509"/>
                  <a:gd name="T34" fmla="*/ 463 w 1013"/>
                  <a:gd name="T35" fmla="*/ 354 h 509"/>
                  <a:gd name="T36" fmla="*/ 567 w 1013"/>
                  <a:gd name="T37" fmla="*/ 371 h 509"/>
                  <a:gd name="T38" fmla="*/ 587 w 1013"/>
                  <a:gd name="T39" fmla="*/ 348 h 509"/>
                  <a:gd name="T40" fmla="*/ 661 w 1013"/>
                  <a:gd name="T41" fmla="*/ 379 h 509"/>
                  <a:gd name="T42" fmla="*/ 738 w 1013"/>
                  <a:gd name="T43" fmla="*/ 468 h 509"/>
                  <a:gd name="T44" fmla="*/ 783 w 1013"/>
                  <a:gd name="T45" fmla="*/ 487 h 509"/>
                  <a:gd name="T46" fmla="*/ 793 w 1013"/>
                  <a:gd name="T47" fmla="*/ 464 h 509"/>
                  <a:gd name="T48" fmla="*/ 808 w 1013"/>
                  <a:gd name="T49" fmla="*/ 441 h 509"/>
                  <a:gd name="T50" fmla="*/ 782 w 1013"/>
                  <a:gd name="T51" fmla="*/ 414 h 509"/>
                  <a:gd name="T52" fmla="*/ 835 w 1013"/>
                  <a:gd name="T53" fmla="*/ 415 h 509"/>
                  <a:gd name="T54" fmla="*/ 856 w 1013"/>
                  <a:gd name="T55" fmla="*/ 438 h 509"/>
                  <a:gd name="T56" fmla="*/ 879 w 1013"/>
                  <a:gd name="T57" fmla="*/ 402 h 509"/>
                  <a:gd name="T58" fmla="*/ 852 w 1013"/>
                  <a:gd name="T59" fmla="*/ 370 h 509"/>
                  <a:gd name="T60" fmla="*/ 832 w 1013"/>
                  <a:gd name="T61" fmla="*/ 334 h 509"/>
                  <a:gd name="T62" fmla="*/ 862 w 1013"/>
                  <a:gd name="T63" fmla="*/ 314 h 509"/>
                  <a:gd name="T64" fmla="*/ 920 w 1013"/>
                  <a:gd name="T65" fmla="*/ 311 h 509"/>
                  <a:gd name="T66" fmla="*/ 1012 w 1013"/>
                  <a:gd name="T67" fmla="*/ 284 h 509"/>
                  <a:gd name="T68" fmla="*/ 950 w 1013"/>
                  <a:gd name="T69" fmla="*/ 195 h 509"/>
                  <a:gd name="T70" fmla="*/ 903 w 1013"/>
                  <a:gd name="T71" fmla="*/ 171 h 509"/>
                  <a:gd name="T72" fmla="*/ 912 w 1013"/>
                  <a:gd name="T73" fmla="*/ 122 h 509"/>
                  <a:gd name="T74" fmla="*/ 872 w 1013"/>
                  <a:gd name="T75" fmla="*/ 99 h 509"/>
                  <a:gd name="T76" fmla="*/ 836 w 1013"/>
                  <a:gd name="T77" fmla="*/ 116 h 509"/>
                  <a:gd name="T78" fmla="*/ 761 w 1013"/>
                  <a:gd name="T79" fmla="*/ 119 h 509"/>
                  <a:gd name="T80" fmla="*/ 681 w 1013"/>
                  <a:gd name="T81" fmla="*/ 47 h 509"/>
                  <a:gd name="T82" fmla="*/ 571 w 1013"/>
                  <a:gd name="T83" fmla="*/ 0 h 509"/>
                  <a:gd name="T84" fmla="*/ 499 w 1013"/>
                  <a:gd name="T85" fmla="*/ 0 h 509"/>
                  <a:gd name="T86" fmla="*/ 346 w 1013"/>
                  <a:gd name="T87" fmla="*/ 102 h 509"/>
                  <a:gd name="T88" fmla="*/ 339 w 1013"/>
                  <a:gd name="T89" fmla="*/ 139 h 509"/>
                  <a:gd name="T90" fmla="*/ 255 w 1013"/>
                  <a:gd name="T91" fmla="*/ 134 h 509"/>
                  <a:gd name="T92" fmla="*/ 136 w 1013"/>
                  <a:gd name="T93" fmla="*/ 122 h 509"/>
                  <a:gd name="T94" fmla="*/ 67 w 1013"/>
                  <a:gd name="T95" fmla="*/ 144 h 509"/>
                  <a:gd name="T96" fmla="*/ 20 w 1013"/>
                  <a:gd name="T97" fmla="*/ 195 h 509"/>
                  <a:gd name="T98" fmla="*/ 10 w 1013"/>
                  <a:gd name="T99" fmla="*/ 284 h 509"/>
                  <a:gd name="T100" fmla="*/ 70 w 1013"/>
                  <a:gd name="T101" fmla="*/ 346 h 509"/>
                  <a:gd name="T102" fmla="*/ 190 w 1013"/>
                  <a:gd name="T103" fmla="*/ 391 h 509"/>
                  <a:gd name="T104" fmla="*/ 289 w 1013"/>
                  <a:gd name="T105" fmla="*/ 415 h 509"/>
                  <a:gd name="T106" fmla="*/ 321 w 1013"/>
                  <a:gd name="T107" fmla="*/ 445 h 509"/>
                  <a:gd name="T108" fmla="*/ 340 w 1013"/>
                  <a:gd name="T109" fmla="*/ 50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3" h="509">
                    <a:moveTo>
                      <a:pt x="347" y="508"/>
                    </a:moveTo>
                    <a:cubicBezTo>
                      <a:pt x="351" y="508"/>
                      <a:pt x="356" y="504"/>
                      <a:pt x="359" y="498"/>
                    </a:cubicBezTo>
                    <a:lnTo>
                      <a:pt x="363" y="488"/>
                    </a:lnTo>
                    <a:lnTo>
                      <a:pt x="344" y="422"/>
                    </a:lnTo>
                    <a:lnTo>
                      <a:pt x="317" y="401"/>
                    </a:lnTo>
                    <a:cubicBezTo>
                      <a:pt x="302" y="390"/>
                      <a:pt x="280" y="377"/>
                      <a:pt x="269" y="374"/>
                    </a:cubicBezTo>
                    <a:cubicBezTo>
                      <a:pt x="257" y="370"/>
                      <a:pt x="229" y="364"/>
                      <a:pt x="205" y="360"/>
                    </a:cubicBezTo>
                    <a:lnTo>
                      <a:pt x="162" y="353"/>
                    </a:lnTo>
                    <a:lnTo>
                      <a:pt x="124" y="336"/>
                    </a:lnTo>
                    <a:lnTo>
                      <a:pt x="85" y="318"/>
                    </a:lnTo>
                    <a:lnTo>
                      <a:pt x="67" y="297"/>
                    </a:lnTo>
                    <a:lnTo>
                      <a:pt x="48" y="276"/>
                    </a:lnTo>
                    <a:lnTo>
                      <a:pt x="48" y="234"/>
                    </a:lnTo>
                    <a:lnTo>
                      <a:pt x="78" y="183"/>
                    </a:lnTo>
                    <a:lnTo>
                      <a:pt x="99" y="175"/>
                    </a:lnTo>
                    <a:cubicBezTo>
                      <a:pt x="110" y="171"/>
                      <a:pt x="127" y="167"/>
                      <a:pt x="137" y="167"/>
                    </a:cubicBezTo>
                    <a:cubicBezTo>
                      <a:pt x="147" y="167"/>
                      <a:pt x="185" y="173"/>
                      <a:pt x="221" y="181"/>
                    </a:cubicBezTo>
                    <a:cubicBezTo>
                      <a:pt x="257" y="189"/>
                      <a:pt x="296" y="199"/>
                      <a:pt x="308" y="205"/>
                    </a:cubicBezTo>
                    <a:lnTo>
                      <a:pt x="330" y="214"/>
                    </a:lnTo>
                    <a:lnTo>
                      <a:pt x="330" y="246"/>
                    </a:lnTo>
                    <a:lnTo>
                      <a:pt x="348" y="265"/>
                    </a:lnTo>
                    <a:cubicBezTo>
                      <a:pt x="358" y="276"/>
                      <a:pt x="374" y="296"/>
                      <a:pt x="383" y="310"/>
                    </a:cubicBezTo>
                    <a:lnTo>
                      <a:pt x="401" y="335"/>
                    </a:lnTo>
                    <a:lnTo>
                      <a:pt x="401" y="369"/>
                    </a:lnTo>
                    <a:lnTo>
                      <a:pt x="429" y="398"/>
                    </a:lnTo>
                    <a:lnTo>
                      <a:pt x="458" y="428"/>
                    </a:lnTo>
                    <a:lnTo>
                      <a:pt x="476" y="415"/>
                    </a:lnTo>
                    <a:lnTo>
                      <a:pt x="491" y="423"/>
                    </a:lnTo>
                    <a:lnTo>
                      <a:pt x="505" y="432"/>
                    </a:lnTo>
                    <a:lnTo>
                      <a:pt x="543" y="426"/>
                    </a:lnTo>
                    <a:lnTo>
                      <a:pt x="541" y="412"/>
                    </a:lnTo>
                    <a:lnTo>
                      <a:pt x="538" y="398"/>
                    </a:lnTo>
                    <a:lnTo>
                      <a:pt x="514" y="391"/>
                    </a:lnTo>
                    <a:cubicBezTo>
                      <a:pt x="500" y="388"/>
                      <a:pt x="483" y="380"/>
                      <a:pt x="476" y="375"/>
                    </a:cubicBezTo>
                    <a:cubicBezTo>
                      <a:pt x="469" y="370"/>
                      <a:pt x="463" y="364"/>
                      <a:pt x="463" y="360"/>
                    </a:cubicBezTo>
                    <a:lnTo>
                      <a:pt x="463" y="354"/>
                    </a:lnTo>
                    <a:lnTo>
                      <a:pt x="513" y="354"/>
                    </a:lnTo>
                    <a:lnTo>
                      <a:pt x="567" y="371"/>
                    </a:lnTo>
                    <a:lnTo>
                      <a:pt x="577" y="359"/>
                    </a:lnTo>
                    <a:lnTo>
                      <a:pt x="587" y="348"/>
                    </a:lnTo>
                    <a:lnTo>
                      <a:pt x="625" y="348"/>
                    </a:lnTo>
                    <a:lnTo>
                      <a:pt x="661" y="379"/>
                    </a:lnTo>
                    <a:cubicBezTo>
                      <a:pt x="681" y="397"/>
                      <a:pt x="706" y="424"/>
                      <a:pt x="718" y="439"/>
                    </a:cubicBezTo>
                    <a:lnTo>
                      <a:pt x="738" y="468"/>
                    </a:lnTo>
                    <a:lnTo>
                      <a:pt x="761" y="477"/>
                    </a:lnTo>
                    <a:lnTo>
                      <a:pt x="783" y="487"/>
                    </a:lnTo>
                    <a:lnTo>
                      <a:pt x="788" y="483"/>
                    </a:lnTo>
                    <a:cubicBezTo>
                      <a:pt x="791" y="481"/>
                      <a:pt x="793" y="472"/>
                      <a:pt x="793" y="464"/>
                    </a:cubicBezTo>
                    <a:lnTo>
                      <a:pt x="793" y="449"/>
                    </a:lnTo>
                    <a:lnTo>
                      <a:pt x="808" y="441"/>
                    </a:lnTo>
                    <a:lnTo>
                      <a:pt x="799" y="420"/>
                    </a:lnTo>
                    <a:lnTo>
                      <a:pt x="782" y="414"/>
                    </a:lnTo>
                    <a:lnTo>
                      <a:pt x="765" y="408"/>
                    </a:lnTo>
                    <a:lnTo>
                      <a:pt x="835" y="415"/>
                    </a:lnTo>
                    <a:lnTo>
                      <a:pt x="845" y="427"/>
                    </a:lnTo>
                    <a:lnTo>
                      <a:pt x="856" y="438"/>
                    </a:lnTo>
                    <a:lnTo>
                      <a:pt x="867" y="425"/>
                    </a:lnTo>
                    <a:cubicBezTo>
                      <a:pt x="874" y="418"/>
                      <a:pt x="879" y="408"/>
                      <a:pt x="879" y="402"/>
                    </a:cubicBezTo>
                    <a:lnTo>
                      <a:pt x="879" y="392"/>
                    </a:lnTo>
                    <a:lnTo>
                      <a:pt x="852" y="370"/>
                    </a:lnTo>
                    <a:lnTo>
                      <a:pt x="824" y="347"/>
                    </a:lnTo>
                    <a:lnTo>
                      <a:pt x="832" y="334"/>
                    </a:lnTo>
                    <a:lnTo>
                      <a:pt x="841" y="320"/>
                    </a:lnTo>
                    <a:lnTo>
                      <a:pt x="862" y="314"/>
                    </a:lnTo>
                    <a:lnTo>
                      <a:pt x="883" y="307"/>
                    </a:lnTo>
                    <a:lnTo>
                      <a:pt x="920" y="311"/>
                    </a:lnTo>
                    <a:lnTo>
                      <a:pt x="958" y="316"/>
                    </a:lnTo>
                    <a:lnTo>
                      <a:pt x="1012" y="284"/>
                    </a:lnTo>
                    <a:lnTo>
                      <a:pt x="1012" y="262"/>
                    </a:lnTo>
                    <a:lnTo>
                      <a:pt x="950" y="195"/>
                    </a:lnTo>
                    <a:lnTo>
                      <a:pt x="927" y="183"/>
                    </a:lnTo>
                    <a:lnTo>
                      <a:pt x="903" y="171"/>
                    </a:lnTo>
                    <a:lnTo>
                      <a:pt x="907" y="146"/>
                    </a:lnTo>
                    <a:lnTo>
                      <a:pt x="912" y="122"/>
                    </a:lnTo>
                    <a:lnTo>
                      <a:pt x="892" y="111"/>
                    </a:lnTo>
                    <a:lnTo>
                      <a:pt x="872" y="99"/>
                    </a:lnTo>
                    <a:lnTo>
                      <a:pt x="854" y="108"/>
                    </a:lnTo>
                    <a:lnTo>
                      <a:pt x="836" y="116"/>
                    </a:lnTo>
                    <a:lnTo>
                      <a:pt x="799" y="118"/>
                    </a:lnTo>
                    <a:lnTo>
                      <a:pt x="761" y="119"/>
                    </a:lnTo>
                    <a:lnTo>
                      <a:pt x="721" y="83"/>
                    </a:lnTo>
                    <a:lnTo>
                      <a:pt x="681" y="47"/>
                    </a:lnTo>
                    <a:lnTo>
                      <a:pt x="626" y="23"/>
                    </a:lnTo>
                    <a:lnTo>
                      <a:pt x="571" y="0"/>
                    </a:lnTo>
                    <a:lnTo>
                      <a:pt x="535" y="0"/>
                    </a:lnTo>
                    <a:lnTo>
                      <a:pt x="499" y="0"/>
                    </a:lnTo>
                    <a:lnTo>
                      <a:pt x="420" y="31"/>
                    </a:lnTo>
                    <a:lnTo>
                      <a:pt x="346" y="102"/>
                    </a:lnTo>
                    <a:lnTo>
                      <a:pt x="346" y="116"/>
                    </a:lnTo>
                    <a:cubicBezTo>
                      <a:pt x="346" y="124"/>
                      <a:pt x="343" y="134"/>
                      <a:pt x="339" y="139"/>
                    </a:cubicBezTo>
                    <a:lnTo>
                      <a:pt x="332" y="149"/>
                    </a:lnTo>
                    <a:lnTo>
                      <a:pt x="255" y="134"/>
                    </a:lnTo>
                    <a:lnTo>
                      <a:pt x="179" y="119"/>
                    </a:lnTo>
                    <a:lnTo>
                      <a:pt x="136" y="122"/>
                    </a:lnTo>
                    <a:lnTo>
                      <a:pt x="94" y="126"/>
                    </a:lnTo>
                    <a:lnTo>
                      <a:pt x="67" y="144"/>
                    </a:lnTo>
                    <a:lnTo>
                      <a:pt x="40" y="161"/>
                    </a:lnTo>
                    <a:lnTo>
                      <a:pt x="20" y="195"/>
                    </a:lnTo>
                    <a:lnTo>
                      <a:pt x="0" y="229"/>
                    </a:lnTo>
                    <a:lnTo>
                      <a:pt x="10" y="284"/>
                    </a:lnTo>
                    <a:lnTo>
                      <a:pt x="29" y="308"/>
                    </a:lnTo>
                    <a:cubicBezTo>
                      <a:pt x="40" y="321"/>
                      <a:pt x="58" y="338"/>
                      <a:pt x="70" y="346"/>
                    </a:cubicBezTo>
                    <a:cubicBezTo>
                      <a:pt x="82" y="353"/>
                      <a:pt x="107" y="365"/>
                      <a:pt x="128" y="373"/>
                    </a:cubicBezTo>
                    <a:cubicBezTo>
                      <a:pt x="148" y="380"/>
                      <a:pt x="176" y="388"/>
                      <a:pt x="190" y="391"/>
                    </a:cubicBezTo>
                    <a:cubicBezTo>
                      <a:pt x="205" y="393"/>
                      <a:pt x="233" y="400"/>
                      <a:pt x="253" y="405"/>
                    </a:cubicBezTo>
                    <a:lnTo>
                      <a:pt x="289" y="415"/>
                    </a:lnTo>
                    <a:lnTo>
                      <a:pt x="305" y="430"/>
                    </a:lnTo>
                    <a:lnTo>
                      <a:pt x="321" y="445"/>
                    </a:lnTo>
                    <a:lnTo>
                      <a:pt x="330" y="476"/>
                    </a:lnTo>
                    <a:lnTo>
                      <a:pt x="340" y="508"/>
                    </a:lnTo>
                    <a:lnTo>
                      <a:pt x="347" y="508"/>
                    </a:lnTo>
                  </a:path>
                </a:pathLst>
              </a:custGeom>
              <a:solidFill>
                <a:srgbClr val="CFCFC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0" name="Freeform 30"/>
              <p:cNvSpPr>
                <a:spLocks noChangeArrowheads="1"/>
              </p:cNvSpPr>
              <p:nvPr/>
            </p:nvSpPr>
            <p:spPr bwMode="auto">
              <a:xfrm>
                <a:off x="182" y="1063"/>
                <a:ext cx="381" cy="193"/>
              </a:xfrm>
              <a:custGeom>
                <a:avLst/>
                <a:gdLst>
                  <a:gd name="T0" fmla="*/ 348 w 1004"/>
                  <a:gd name="T1" fmla="*/ 494 h 505"/>
                  <a:gd name="T2" fmla="*/ 340 w 1004"/>
                  <a:gd name="T3" fmla="*/ 447 h 505"/>
                  <a:gd name="T4" fmla="*/ 296 w 1004"/>
                  <a:gd name="T5" fmla="*/ 391 h 505"/>
                  <a:gd name="T6" fmla="*/ 220 w 1004"/>
                  <a:gd name="T7" fmla="*/ 363 h 505"/>
                  <a:gd name="T8" fmla="*/ 112 w 1004"/>
                  <a:gd name="T9" fmla="*/ 337 h 505"/>
                  <a:gd name="T10" fmla="*/ 48 w 1004"/>
                  <a:gd name="T11" fmla="*/ 290 h 505"/>
                  <a:gd name="T12" fmla="*/ 31 w 1004"/>
                  <a:gd name="T13" fmla="*/ 245 h 505"/>
                  <a:gd name="T14" fmla="*/ 57 w 1004"/>
                  <a:gd name="T15" fmla="*/ 190 h 505"/>
                  <a:gd name="T16" fmla="*/ 96 w 1004"/>
                  <a:gd name="T17" fmla="*/ 163 h 505"/>
                  <a:gd name="T18" fmla="*/ 221 w 1004"/>
                  <a:gd name="T19" fmla="*/ 177 h 505"/>
                  <a:gd name="T20" fmla="*/ 329 w 1004"/>
                  <a:gd name="T21" fmla="*/ 210 h 505"/>
                  <a:gd name="T22" fmla="*/ 346 w 1004"/>
                  <a:gd name="T23" fmla="*/ 268 h 505"/>
                  <a:gd name="T24" fmla="*/ 395 w 1004"/>
                  <a:gd name="T25" fmla="*/ 334 h 505"/>
                  <a:gd name="T26" fmla="*/ 391 w 1004"/>
                  <a:gd name="T27" fmla="*/ 356 h 505"/>
                  <a:gd name="T28" fmla="*/ 442 w 1004"/>
                  <a:gd name="T29" fmla="*/ 418 h 505"/>
                  <a:gd name="T30" fmla="*/ 473 w 1004"/>
                  <a:gd name="T31" fmla="*/ 411 h 505"/>
                  <a:gd name="T32" fmla="*/ 493 w 1004"/>
                  <a:gd name="T33" fmla="*/ 425 h 505"/>
                  <a:gd name="T34" fmla="*/ 529 w 1004"/>
                  <a:gd name="T35" fmla="*/ 401 h 505"/>
                  <a:gd name="T36" fmla="*/ 470 w 1004"/>
                  <a:gd name="T37" fmla="*/ 377 h 505"/>
                  <a:gd name="T38" fmla="*/ 456 w 1004"/>
                  <a:gd name="T39" fmla="*/ 361 h 505"/>
                  <a:gd name="T40" fmla="*/ 467 w 1004"/>
                  <a:gd name="T41" fmla="*/ 346 h 505"/>
                  <a:gd name="T42" fmla="*/ 519 w 1004"/>
                  <a:gd name="T43" fmla="*/ 354 h 505"/>
                  <a:gd name="T44" fmla="*/ 568 w 1004"/>
                  <a:gd name="T45" fmla="*/ 355 h 505"/>
                  <a:gd name="T46" fmla="*/ 621 w 1004"/>
                  <a:gd name="T47" fmla="*/ 344 h 505"/>
                  <a:gd name="T48" fmla="*/ 710 w 1004"/>
                  <a:gd name="T49" fmla="*/ 435 h 505"/>
                  <a:gd name="T50" fmla="*/ 748 w 1004"/>
                  <a:gd name="T51" fmla="*/ 468 h 505"/>
                  <a:gd name="T52" fmla="*/ 786 w 1004"/>
                  <a:gd name="T53" fmla="*/ 477 h 505"/>
                  <a:gd name="T54" fmla="*/ 778 w 1004"/>
                  <a:gd name="T55" fmla="*/ 444 h 505"/>
                  <a:gd name="T56" fmla="*/ 796 w 1004"/>
                  <a:gd name="T57" fmla="*/ 439 h 505"/>
                  <a:gd name="T58" fmla="*/ 778 w 1004"/>
                  <a:gd name="T59" fmla="*/ 414 h 505"/>
                  <a:gd name="T60" fmla="*/ 733 w 1004"/>
                  <a:gd name="T61" fmla="*/ 406 h 505"/>
                  <a:gd name="T62" fmla="*/ 787 w 1004"/>
                  <a:gd name="T63" fmla="*/ 403 h 505"/>
                  <a:gd name="T64" fmla="*/ 850 w 1004"/>
                  <a:gd name="T65" fmla="*/ 424 h 505"/>
                  <a:gd name="T66" fmla="*/ 870 w 1004"/>
                  <a:gd name="T67" fmla="*/ 393 h 505"/>
                  <a:gd name="T68" fmla="*/ 854 w 1004"/>
                  <a:gd name="T69" fmla="*/ 377 h 505"/>
                  <a:gd name="T70" fmla="*/ 812 w 1004"/>
                  <a:gd name="T71" fmla="*/ 335 h 505"/>
                  <a:gd name="T72" fmla="*/ 855 w 1004"/>
                  <a:gd name="T73" fmla="*/ 304 h 505"/>
                  <a:gd name="T74" fmla="*/ 983 w 1004"/>
                  <a:gd name="T75" fmla="*/ 290 h 505"/>
                  <a:gd name="T76" fmla="*/ 976 w 1004"/>
                  <a:gd name="T77" fmla="*/ 231 h 505"/>
                  <a:gd name="T78" fmla="*/ 917 w 1004"/>
                  <a:gd name="T79" fmla="*/ 181 h 505"/>
                  <a:gd name="T80" fmla="*/ 895 w 1004"/>
                  <a:gd name="T81" fmla="*/ 147 h 505"/>
                  <a:gd name="T82" fmla="*/ 894 w 1004"/>
                  <a:gd name="T83" fmla="*/ 117 h 505"/>
                  <a:gd name="T84" fmla="*/ 847 w 1004"/>
                  <a:gd name="T85" fmla="*/ 103 h 505"/>
                  <a:gd name="T86" fmla="*/ 825 w 1004"/>
                  <a:gd name="T87" fmla="*/ 131 h 505"/>
                  <a:gd name="T88" fmla="*/ 813 w 1004"/>
                  <a:gd name="T89" fmla="*/ 115 h 505"/>
                  <a:gd name="T90" fmla="*/ 757 w 1004"/>
                  <a:gd name="T91" fmla="*/ 123 h 505"/>
                  <a:gd name="T92" fmla="*/ 568 w 1004"/>
                  <a:gd name="T93" fmla="*/ 0 h 505"/>
                  <a:gd name="T94" fmla="*/ 481 w 1004"/>
                  <a:gd name="T95" fmla="*/ 1 h 505"/>
                  <a:gd name="T96" fmla="*/ 398 w 1004"/>
                  <a:gd name="T97" fmla="*/ 39 h 505"/>
                  <a:gd name="T98" fmla="*/ 345 w 1004"/>
                  <a:gd name="T99" fmla="*/ 92 h 505"/>
                  <a:gd name="T100" fmla="*/ 332 w 1004"/>
                  <a:gd name="T101" fmla="*/ 144 h 505"/>
                  <a:gd name="T102" fmla="*/ 284 w 1004"/>
                  <a:gd name="T103" fmla="*/ 139 h 505"/>
                  <a:gd name="T104" fmla="*/ 139 w 1004"/>
                  <a:gd name="T105" fmla="*/ 115 h 505"/>
                  <a:gd name="T106" fmla="*/ 74 w 1004"/>
                  <a:gd name="T107" fmla="*/ 131 h 505"/>
                  <a:gd name="T108" fmla="*/ 11 w 1004"/>
                  <a:gd name="T109" fmla="*/ 191 h 505"/>
                  <a:gd name="T110" fmla="*/ 0 w 1004"/>
                  <a:gd name="T111" fmla="*/ 264 h 505"/>
                  <a:gd name="T112" fmla="*/ 21 w 1004"/>
                  <a:gd name="T113" fmla="*/ 307 h 505"/>
                  <a:gd name="T114" fmla="*/ 109 w 1004"/>
                  <a:gd name="T115" fmla="*/ 363 h 505"/>
                  <a:gd name="T116" fmla="*/ 192 w 1004"/>
                  <a:gd name="T117" fmla="*/ 387 h 505"/>
                  <a:gd name="T118" fmla="*/ 300 w 1004"/>
                  <a:gd name="T119" fmla="*/ 419 h 505"/>
                  <a:gd name="T120" fmla="*/ 329 w 1004"/>
                  <a:gd name="T121" fmla="*/ 489 h 505"/>
                  <a:gd name="T122" fmla="*/ 336 w 1004"/>
                  <a:gd name="T123" fmla="*/ 504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04" h="505">
                    <a:moveTo>
                      <a:pt x="336" y="504"/>
                    </a:moveTo>
                    <a:cubicBezTo>
                      <a:pt x="340" y="504"/>
                      <a:pt x="345" y="499"/>
                      <a:pt x="348" y="494"/>
                    </a:cubicBezTo>
                    <a:lnTo>
                      <a:pt x="353" y="483"/>
                    </a:lnTo>
                    <a:lnTo>
                      <a:pt x="340" y="447"/>
                    </a:lnTo>
                    <a:lnTo>
                      <a:pt x="328" y="411"/>
                    </a:lnTo>
                    <a:lnTo>
                      <a:pt x="296" y="391"/>
                    </a:lnTo>
                    <a:lnTo>
                      <a:pt x="264" y="371"/>
                    </a:lnTo>
                    <a:lnTo>
                      <a:pt x="220" y="363"/>
                    </a:lnTo>
                    <a:cubicBezTo>
                      <a:pt x="196" y="359"/>
                      <a:pt x="162" y="352"/>
                      <a:pt x="144" y="346"/>
                    </a:cubicBezTo>
                    <a:lnTo>
                      <a:pt x="112" y="337"/>
                    </a:lnTo>
                    <a:lnTo>
                      <a:pt x="80" y="313"/>
                    </a:lnTo>
                    <a:lnTo>
                      <a:pt x="48" y="290"/>
                    </a:lnTo>
                    <a:lnTo>
                      <a:pt x="39" y="268"/>
                    </a:lnTo>
                    <a:lnTo>
                      <a:pt x="31" y="245"/>
                    </a:lnTo>
                    <a:lnTo>
                      <a:pt x="43" y="218"/>
                    </a:lnTo>
                    <a:lnTo>
                      <a:pt x="57" y="190"/>
                    </a:lnTo>
                    <a:lnTo>
                      <a:pt x="76" y="176"/>
                    </a:lnTo>
                    <a:lnTo>
                      <a:pt x="96" y="163"/>
                    </a:lnTo>
                    <a:lnTo>
                      <a:pt x="158" y="163"/>
                    </a:lnTo>
                    <a:lnTo>
                      <a:pt x="221" y="177"/>
                    </a:lnTo>
                    <a:cubicBezTo>
                      <a:pt x="256" y="184"/>
                      <a:pt x="295" y="195"/>
                      <a:pt x="307" y="201"/>
                    </a:cubicBezTo>
                    <a:lnTo>
                      <a:pt x="329" y="210"/>
                    </a:lnTo>
                    <a:lnTo>
                      <a:pt x="329" y="255"/>
                    </a:lnTo>
                    <a:lnTo>
                      <a:pt x="346" y="268"/>
                    </a:lnTo>
                    <a:cubicBezTo>
                      <a:pt x="354" y="275"/>
                      <a:pt x="369" y="292"/>
                      <a:pt x="378" y="307"/>
                    </a:cubicBezTo>
                    <a:lnTo>
                      <a:pt x="395" y="334"/>
                    </a:lnTo>
                    <a:lnTo>
                      <a:pt x="393" y="345"/>
                    </a:lnTo>
                    <a:lnTo>
                      <a:pt x="391" y="356"/>
                    </a:lnTo>
                    <a:lnTo>
                      <a:pt x="417" y="387"/>
                    </a:lnTo>
                    <a:lnTo>
                      <a:pt x="442" y="418"/>
                    </a:lnTo>
                    <a:lnTo>
                      <a:pt x="458" y="415"/>
                    </a:lnTo>
                    <a:lnTo>
                      <a:pt x="473" y="411"/>
                    </a:lnTo>
                    <a:lnTo>
                      <a:pt x="483" y="418"/>
                    </a:lnTo>
                    <a:lnTo>
                      <a:pt x="493" y="425"/>
                    </a:lnTo>
                    <a:lnTo>
                      <a:pt x="529" y="421"/>
                    </a:lnTo>
                    <a:lnTo>
                      <a:pt x="529" y="401"/>
                    </a:lnTo>
                    <a:lnTo>
                      <a:pt x="505" y="391"/>
                    </a:lnTo>
                    <a:cubicBezTo>
                      <a:pt x="492" y="386"/>
                      <a:pt x="477" y="379"/>
                      <a:pt x="470" y="377"/>
                    </a:cubicBezTo>
                    <a:lnTo>
                      <a:pt x="458" y="372"/>
                    </a:lnTo>
                    <a:lnTo>
                      <a:pt x="456" y="361"/>
                    </a:lnTo>
                    <a:lnTo>
                      <a:pt x="453" y="350"/>
                    </a:lnTo>
                    <a:lnTo>
                      <a:pt x="467" y="346"/>
                    </a:lnTo>
                    <a:lnTo>
                      <a:pt x="480" y="342"/>
                    </a:lnTo>
                    <a:lnTo>
                      <a:pt x="519" y="354"/>
                    </a:lnTo>
                    <a:lnTo>
                      <a:pt x="559" y="366"/>
                    </a:lnTo>
                    <a:lnTo>
                      <a:pt x="568" y="355"/>
                    </a:lnTo>
                    <a:lnTo>
                      <a:pt x="578" y="344"/>
                    </a:lnTo>
                    <a:lnTo>
                      <a:pt x="621" y="344"/>
                    </a:lnTo>
                    <a:lnTo>
                      <a:pt x="657" y="378"/>
                    </a:lnTo>
                    <a:cubicBezTo>
                      <a:pt x="677" y="397"/>
                      <a:pt x="701" y="423"/>
                      <a:pt x="710" y="435"/>
                    </a:cubicBezTo>
                    <a:lnTo>
                      <a:pt x="727" y="459"/>
                    </a:lnTo>
                    <a:lnTo>
                      <a:pt x="748" y="468"/>
                    </a:lnTo>
                    <a:cubicBezTo>
                      <a:pt x="760" y="473"/>
                      <a:pt x="773" y="477"/>
                      <a:pt x="778" y="477"/>
                    </a:cubicBezTo>
                    <a:lnTo>
                      <a:pt x="786" y="477"/>
                    </a:lnTo>
                    <a:lnTo>
                      <a:pt x="782" y="461"/>
                    </a:lnTo>
                    <a:lnTo>
                      <a:pt x="778" y="444"/>
                    </a:lnTo>
                    <a:lnTo>
                      <a:pt x="787" y="442"/>
                    </a:lnTo>
                    <a:lnTo>
                      <a:pt x="796" y="439"/>
                    </a:lnTo>
                    <a:lnTo>
                      <a:pt x="787" y="426"/>
                    </a:lnTo>
                    <a:lnTo>
                      <a:pt x="778" y="414"/>
                    </a:lnTo>
                    <a:lnTo>
                      <a:pt x="755" y="410"/>
                    </a:lnTo>
                    <a:lnTo>
                      <a:pt x="733" y="406"/>
                    </a:lnTo>
                    <a:lnTo>
                      <a:pt x="752" y="404"/>
                    </a:lnTo>
                    <a:cubicBezTo>
                      <a:pt x="763" y="403"/>
                      <a:pt x="779" y="402"/>
                      <a:pt x="787" y="403"/>
                    </a:cubicBezTo>
                    <a:cubicBezTo>
                      <a:pt x="796" y="404"/>
                      <a:pt x="813" y="409"/>
                      <a:pt x="826" y="414"/>
                    </a:cubicBezTo>
                    <a:lnTo>
                      <a:pt x="850" y="424"/>
                    </a:lnTo>
                    <a:lnTo>
                      <a:pt x="860" y="413"/>
                    </a:lnTo>
                    <a:cubicBezTo>
                      <a:pt x="866" y="406"/>
                      <a:pt x="870" y="397"/>
                      <a:pt x="870" y="393"/>
                    </a:cubicBezTo>
                    <a:lnTo>
                      <a:pt x="870" y="384"/>
                    </a:lnTo>
                    <a:lnTo>
                      <a:pt x="854" y="377"/>
                    </a:lnTo>
                    <a:cubicBezTo>
                      <a:pt x="846" y="373"/>
                      <a:pt x="833" y="362"/>
                      <a:pt x="825" y="353"/>
                    </a:cubicBezTo>
                    <a:lnTo>
                      <a:pt x="812" y="335"/>
                    </a:lnTo>
                    <a:lnTo>
                      <a:pt x="834" y="320"/>
                    </a:lnTo>
                    <a:lnTo>
                      <a:pt x="855" y="304"/>
                    </a:lnTo>
                    <a:lnTo>
                      <a:pt x="962" y="304"/>
                    </a:lnTo>
                    <a:lnTo>
                      <a:pt x="983" y="290"/>
                    </a:lnTo>
                    <a:cubicBezTo>
                      <a:pt x="994" y="282"/>
                      <a:pt x="1003" y="273"/>
                      <a:pt x="1003" y="270"/>
                    </a:cubicBezTo>
                    <a:cubicBezTo>
                      <a:pt x="1003" y="266"/>
                      <a:pt x="991" y="249"/>
                      <a:pt x="976" y="231"/>
                    </a:cubicBezTo>
                    <a:lnTo>
                      <a:pt x="948" y="198"/>
                    </a:lnTo>
                    <a:lnTo>
                      <a:pt x="917" y="181"/>
                    </a:lnTo>
                    <a:lnTo>
                      <a:pt x="886" y="163"/>
                    </a:lnTo>
                    <a:lnTo>
                      <a:pt x="895" y="147"/>
                    </a:lnTo>
                    <a:lnTo>
                      <a:pt x="903" y="131"/>
                    </a:lnTo>
                    <a:lnTo>
                      <a:pt x="894" y="117"/>
                    </a:lnTo>
                    <a:lnTo>
                      <a:pt x="885" y="103"/>
                    </a:lnTo>
                    <a:lnTo>
                      <a:pt x="847" y="103"/>
                    </a:lnTo>
                    <a:lnTo>
                      <a:pt x="836" y="117"/>
                    </a:lnTo>
                    <a:lnTo>
                      <a:pt x="825" y="131"/>
                    </a:lnTo>
                    <a:lnTo>
                      <a:pt x="819" y="123"/>
                    </a:lnTo>
                    <a:lnTo>
                      <a:pt x="813" y="115"/>
                    </a:lnTo>
                    <a:lnTo>
                      <a:pt x="785" y="119"/>
                    </a:lnTo>
                    <a:lnTo>
                      <a:pt x="757" y="123"/>
                    </a:lnTo>
                    <a:lnTo>
                      <a:pt x="647" y="32"/>
                    </a:lnTo>
                    <a:lnTo>
                      <a:pt x="568" y="0"/>
                    </a:lnTo>
                    <a:lnTo>
                      <a:pt x="525" y="0"/>
                    </a:lnTo>
                    <a:lnTo>
                      <a:pt x="481" y="1"/>
                    </a:lnTo>
                    <a:lnTo>
                      <a:pt x="439" y="20"/>
                    </a:lnTo>
                    <a:lnTo>
                      <a:pt x="398" y="39"/>
                    </a:lnTo>
                    <a:lnTo>
                      <a:pt x="371" y="65"/>
                    </a:lnTo>
                    <a:lnTo>
                      <a:pt x="345" y="92"/>
                    </a:lnTo>
                    <a:lnTo>
                      <a:pt x="340" y="116"/>
                    </a:lnTo>
                    <a:cubicBezTo>
                      <a:pt x="337" y="129"/>
                      <a:pt x="333" y="142"/>
                      <a:pt x="332" y="144"/>
                    </a:cubicBezTo>
                    <a:lnTo>
                      <a:pt x="329" y="148"/>
                    </a:lnTo>
                    <a:lnTo>
                      <a:pt x="284" y="139"/>
                    </a:lnTo>
                    <a:cubicBezTo>
                      <a:pt x="259" y="134"/>
                      <a:pt x="216" y="127"/>
                      <a:pt x="189" y="122"/>
                    </a:cubicBezTo>
                    <a:lnTo>
                      <a:pt x="139" y="115"/>
                    </a:lnTo>
                    <a:lnTo>
                      <a:pt x="107" y="123"/>
                    </a:lnTo>
                    <a:lnTo>
                      <a:pt x="74" y="131"/>
                    </a:lnTo>
                    <a:lnTo>
                      <a:pt x="48" y="152"/>
                    </a:lnTo>
                    <a:cubicBezTo>
                      <a:pt x="34" y="164"/>
                      <a:pt x="17" y="181"/>
                      <a:pt x="11" y="191"/>
                    </a:cubicBezTo>
                    <a:lnTo>
                      <a:pt x="0" y="209"/>
                    </a:lnTo>
                    <a:lnTo>
                      <a:pt x="0" y="264"/>
                    </a:lnTo>
                    <a:lnTo>
                      <a:pt x="10" y="286"/>
                    </a:lnTo>
                    <a:lnTo>
                      <a:pt x="21" y="307"/>
                    </a:lnTo>
                    <a:lnTo>
                      <a:pt x="50" y="329"/>
                    </a:lnTo>
                    <a:cubicBezTo>
                      <a:pt x="66" y="341"/>
                      <a:pt x="92" y="356"/>
                      <a:pt x="109" y="363"/>
                    </a:cubicBezTo>
                    <a:lnTo>
                      <a:pt x="138" y="376"/>
                    </a:lnTo>
                    <a:lnTo>
                      <a:pt x="192" y="387"/>
                    </a:lnTo>
                    <a:cubicBezTo>
                      <a:pt x="221" y="393"/>
                      <a:pt x="257" y="402"/>
                      <a:pt x="272" y="408"/>
                    </a:cubicBezTo>
                    <a:lnTo>
                      <a:pt x="300" y="419"/>
                    </a:lnTo>
                    <a:lnTo>
                      <a:pt x="314" y="447"/>
                    </a:lnTo>
                    <a:cubicBezTo>
                      <a:pt x="322" y="462"/>
                      <a:pt x="329" y="481"/>
                      <a:pt x="329" y="489"/>
                    </a:cubicBezTo>
                    <a:lnTo>
                      <a:pt x="329" y="504"/>
                    </a:lnTo>
                    <a:lnTo>
                      <a:pt x="336" y="504"/>
                    </a:lnTo>
                  </a:path>
                </a:pathLst>
              </a:custGeom>
              <a:solidFill>
                <a:srgbClr val="ADADA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1" name="Freeform 31"/>
              <p:cNvSpPr>
                <a:spLocks noChangeArrowheads="1"/>
              </p:cNvSpPr>
              <p:nvPr/>
            </p:nvSpPr>
            <p:spPr bwMode="auto">
              <a:xfrm>
                <a:off x="182" y="1065"/>
                <a:ext cx="383" cy="187"/>
              </a:xfrm>
              <a:custGeom>
                <a:avLst/>
                <a:gdLst>
                  <a:gd name="T0" fmla="*/ 350 w 1010"/>
                  <a:gd name="T1" fmla="*/ 488 h 495"/>
                  <a:gd name="T2" fmla="*/ 331 w 1010"/>
                  <a:gd name="T3" fmla="*/ 416 h 495"/>
                  <a:gd name="T4" fmla="*/ 277 w 1010"/>
                  <a:gd name="T5" fmla="*/ 375 h 495"/>
                  <a:gd name="T6" fmla="*/ 179 w 1010"/>
                  <a:gd name="T7" fmla="*/ 354 h 495"/>
                  <a:gd name="T8" fmla="*/ 76 w 1010"/>
                  <a:gd name="T9" fmla="*/ 313 h 495"/>
                  <a:gd name="T10" fmla="*/ 42 w 1010"/>
                  <a:gd name="T11" fmla="*/ 277 h 495"/>
                  <a:gd name="T12" fmla="*/ 32 w 1010"/>
                  <a:gd name="T13" fmla="*/ 237 h 495"/>
                  <a:gd name="T14" fmla="*/ 55 w 1010"/>
                  <a:gd name="T15" fmla="*/ 190 h 495"/>
                  <a:gd name="T16" fmla="*/ 88 w 1010"/>
                  <a:gd name="T17" fmla="*/ 165 h 495"/>
                  <a:gd name="T18" fmla="*/ 147 w 1010"/>
                  <a:gd name="T19" fmla="*/ 157 h 495"/>
                  <a:gd name="T20" fmla="*/ 306 w 1010"/>
                  <a:gd name="T21" fmla="*/ 194 h 495"/>
                  <a:gd name="T22" fmla="*/ 331 w 1010"/>
                  <a:gd name="T23" fmla="*/ 246 h 495"/>
                  <a:gd name="T24" fmla="*/ 382 w 1010"/>
                  <a:gd name="T25" fmla="*/ 303 h 495"/>
                  <a:gd name="T26" fmla="*/ 393 w 1010"/>
                  <a:gd name="T27" fmla="*/ 353 h 495"/>
                  <a:gd name="T28" fmla="*/ 445 w 1010"/>
                  <a:gd name="T29" fmla="*/ 413 h 495"/>
                  <a:gd name="T30" fmla="*/ 486 w 1010"/>
                  <a:gd name="T31" fmla="*/ 406 h 495"/>
                  <a:gd name="T32" fmla="*/ 496 w 1010"/>
                  <a:gd name="T33" fmla="*/ 420 h 495"/>
                  <a:gd name="T34" fmla="*/ 527 w 1010"/>
                  <a:gd name="T35" fmla="*/ 413 h 495"/>
                  <a:gd name="T36" fmla="*/ 497 w 1010"/>
                  <a:gd name="T37" fmla="*/ 385 h 495"/>
                  <a:gd name="T38" fmla="*/ 447 w 1010"/>
                  <a:gd name="T39" fmla="*/ 355 h 495"/>
                  <a:gd name="T40" fmla="*/ 457 w 1010"/>
                  <a:gd name="T41" fmla="*/ 341 h 495"/>
                  <a:gd name="T42" fmla="*/ 530 w 1010"/>
                  <a:gd name="T43" fmla="*/ 351 h 495"/>
                  <a:gd name="T44" fmla="*/ 570 w 1010"/>
                  <a:gd name="T45" fmla="*/ 342 h 495"/>
                  <a:gd name="T46" fmla="*/ 612 w 1010"/>
                  <a:gd name="T47" fmla="*/ 333 h 495"/>
                  <a:gd name="T48" fmla="*/ 691 w 1010"/>
                  <a:gd name="T49" fmla="*/ 398 h 495"/>
                  <a:gd name="T50" fmla="*/ 772 w 1010"/>
                  <a:gd name="T51" fmla="*/ 474 h 495"/>
                  <a:gd name="T52" fmla="*/ 787 w 1010"/>
                  <a:gd name="T53" fmla="*/ 466 h 495"/>
                  <a:gd name="T54" fmla="*/ 777 w 1010"/>
                  <a:gd name="T55" fmla="*/ 445 h 495"/>
                  <a:gd name="T56" fmla="*/ 796 w 1010"/>
                  <a:gd name="T57" fmla="*/ 436 h 495"/>
                  <a:gd name="T58" fmla="*/ 787 w 1010"/>
                  <a:gd name="T59" fmla="*/ 415 h 495"/>
                  <a:gd name="T60" fmla="*/ 735 w 1010"/>
                  <a:gd name="T61" fmla="*/ 403 h 495"/>
                  <a:gd name="T62" fmla="*/ 785 w 1010"/>
                  <a:gd name="T63" fmla="*/ 393 h 495"/>
                  <a:gd name="T64" fmla="*/ 852 w 1010"/>
                  <a:gd name="T65" fmla="*/ 421 h 495"/>
                  <a:gd name="T66" fmla="*/ 872 w 1010"/>
                  <a:gd name="T67" fmla="*/ 393 h 495"/>
                  <a:gd name="T68" fmla="*/ 817 w 1010"/>
                  <a:gd name="T69" fmla="*/ 345 h 495"/>
                  <a:gd name="T70" fmla="*/ 849 w 1010"/>
                  <a:gd name="T71" fmla="*/ 301 h 495"/>
                  <a:gd name="T72" fmla="*/ 1009 w 1010"/>
                  <a:gd name="T73" fmla="*/ 269 h 495"/>
                  <a:gd name="T74" fmla="*/ 948 w 1010"/>
                  <a:gd name="T75" fmla="*/ 194 h 495"/>
                  <a:gd name="T76" fmla="*/ 890 w 1010"/>
                  <a:gd name="T77" fmla="*/ 165 h 495"/>
                  <a:gd name="T78" fmla="*/ 876 w 1010"/>
                  <a:gd name="T79" fmla="*/ 103 h 495"/>
                  <a:gd name="T80" fmla="*/ 826 w 1010"/>
                  <a:gd name="T81" fmla="*/ 127 h 495"/>
                  <a:gd name="T82" fmla="*/ 815 w 1010"/>
                  <a:gd name="T83" fmla="*/ 112 h 495"/>
                  <a:gd name="T84" fmla="*/ 708 w 1010"/>
                  <a:gd name="T85" fmla="*/ 77 h 495"/>
                  <a:gd name="T86" fmla="*/ 616 w 1010"/>
                  <a:gd name="T87" fmla="*/ 17 h 495"/>
                  <a:gd name="T88" fmla="*/ 485 w 1010"/>
                  <a:gd name="T89" fmla="*/ 0 h 495"/>
                  <a:gd name="T90" fmla="*/ 418 w 1010"/>
                  <a:gd name="T91" fmla="*/ 27 h 495"/>
                  <a:gd name="T92" fmla="*/ 345 w 1010"/>
                  <a:gd name="T93" fmla="*/ 109 h 495"/>
                  <a:gd name="T94" fmla="*/ 327 w 1010"/>
                  <a:gd name="T95" fmla="*/ 146 h 495"/>
                  <a:gd name="T96" fmla="*/ 176 w 1010"/>
                  <a:gd name="T97" fmla="*/ 118 h 495"/>
                  <a:gd name="T98" fmla="*/ 81 w 1010"/>
                  <a:gd name="T99" fmla="*/ 127 h 495"/>
                  <a:gd name="T100" fmla="*/ 16 w 1010"/>
                  <a:gd name="T101" fmla="*/ 189 h 495"/>
                  <a:gd name="T102" fmla="*/ 5 w 1010"/>
                  <a:gd name="T103" fmla="*/ 249 h 495"/>
                  <a:gd name="T104" fmla="*/ 26 w 1010"/>
                  <a:gd name="T105" fmla="*/ 301 h 495"/>
                  <a:gd name="T106" fmla="*/ 102 w 1010"/>
                  <a:gd name="T107" fmla="*/ 358 h 495"/>
                  <a:gd name="T108" fmla="*/ 232 w 1010"/>
                  <a:gd name="T109" fmla="*/ 391 h 495"/>
                  <a:gd name="T110" fmla="*/ 323 w 1010"/>
                  <a:gd name="T111" fmla="*/ 439 h 495"/>
                  <a:gd name="T112" fmla="*/ 333 w 1010"/>
                  <a:gd name="T113"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0" h="495">
                    <a:moveTo>
                      <a:pt x="339" y="494"/>
                    </a:moveTo>
                    <a:cubicBezTo>
                      <a:pt x="343" y="494"/>
                      <a:pt x="348" y="492"/>
                      <a:pt x="350" y="488"/>
                    </a:cubicBezTo>
                    <a:lnTo>
                      <a:pt x="354" y="483"/>
                    </a:lnTo>
                    <a:lnTo>
                      <a:pt x="331" y="416"/>
                    </a:lnTo>
                    <a:lnTo>
                      <a:pt x="304" y="395"/>
                    </a:lnTo>
                    <a:lnTo>
                      <a:pt x="277" y="375"/>
                    </a:lnTo>
                    <a:lnTo>
                      <a:pt x="236" y="364"/>
                    </a:lnTo>
                    <a:cubicBezTo>
                      <a:pt x="213" y="359"/>
                      <a:pt x="188" y="354"/>
                      <a:pt x="179" y="354"/>
                    </a:cubicBezTo>
                    <a:lnTo>
                      <a:pt x="164" y="354"/>
                    </a:lnTo>
                    <a:lnTo>
                      <a:pt x="76" y="313"/>
                    </a:lnTo>
                    <a:lnTo>
                      <a:pt x="59" y="295"/>
                    </a:lnTo>
                    <a:lnTo>
                      <a:pt x="42" y="277"/>
                    </a:lnTo>
                    <a:lnTo>
                      <a:pt x="37" y="257"/>
                    </a:lnTo>
                    <a:lnTo>
                      <a:pt x="32" y="237"/>
                    </a:lnTo>
                    <a:lnTo>
                      <a:pt x="44" y="214"/>
                    </a:lnTo>
                    <a:lnTo>
                      <a:pt x="55" y="190"/>
                    </a:lnTo>
                    <a:lnTo>
                      <a:pt x="72" y="177"/>
                    </a:lnTo>
                    <a:lnTo>
                      <a:pt x="88" y="165"/>
                    </a:lnTo>
                    <a:lnTo>
                      <a:pt x="117" y="161"/>
                    </a:lnTo>
                    <a:lnTo>
                      <a:pt x="147" y="157"/>
                    </a:lnTo>
                    <a:lnTo>
                      <a:pt x="213" y="171"/>
                    </a:lnTo>
                    <a:cubicBezTo>
                      <a:pt x="250" y="179"/>
                      <a:pt x="291" y="189"/>
                      <a:pt x="306" y="194"/>
                    </a:cubicBezTo>
                    <a:lnTo>
                      <a:pt x="331" y="202"/>
                    </a:lnTo>
                    <a:lnTo>
                      <a:pt x="331" y="246"/>
                    </a:lnTo>
                    <a:lnTo>
                      <a:pt x="347" y="262"/>
                    </a:lnTo>
                    <a:cubicBezTo>
                      <a:pt x="355" y="270"/>
                      <a:pt x="371" y="289"/>
                      <a:pt x="382" y="303"/>
                    </a:cubicBezTo>
                    <a:lnTo>
                      <a:pt x="402" y="329"/>
                    </a:lnTo>
                    <a:lnTo>
                      <a:pt x="393" y="353"/>
                    </a:lnTo>
                    <a:lnTo>
                      <a:pt x="419" y="383"/>
                    </a:lnTo>
                    <a:lnTo>
                      <a:pt x="445" y="413"/>
                    </a:lnTo>
                    <a:lnTo>
                      <a:pt x="465" y="409"/>
                    </a:lnTo>
                    <a:lnTo>
                      <a:pt x="486" y="406"/>
                    </a:lnTo>
                    <a:lnTo>
                      <a:pt x="491" y="413"/>
                    </a:lnTo>
                    <a:lnTo>
                      <a:pt x="496" y="420"/>
                    </a:lnTo>
                    <a:lnTo>
                      <a:pt x="511" y="416"/>
                    </a:lnTo>
                    <a:lnTo>
                      <a:pt x="527" y="413"/>
                    </a:lnTo>
                    <a:lnTo>
                      <a:pt x="527" y="396"/>
                    </a:lnTo>
                    <a:lnTo>
                      <a:pt x="497" y="385"/>
                    </a:lnTo>
                    <a:cubicBezTo>
                      <a:pt x="481" y="380"/>
                      <a:pt x="463" y="371"/>
                      <a:pt x="457" y="365"/>
                    </a:cubicBezTo>
                    <a:lnTo>
                      <a:pt x="447" y="355"/>
                    </a:lnTo>
                    <a:lnTo>
                      <a:pt x="452" y="348"/>
                    </a:lnTo>
                    <a:lnTo>
                      <a:pt x="457" y="341"/>
                    </a:lnTo>
                    <a:lnTo>
                      <a:pt x="501" y="341"/>
                    </a:lnTo>
                    <a:lnTo>
                      <a:pt x="530" y="351"/>
                    </a:lnTo>
                    <a:lnTo>
                      <a:pt x="558" y="361"/>
                    </a:lnTo>
                    <a:lnTo>
                      <a:pt x="570" y="342"/>
                    </a:lnTo>
                    <a:lnTo>
                      <a:pt x="591" y="337"/>
                    </a:lnTo>
                    <a:lnTo>
                      <a:pt x="612" y="333"/>
                    </a:lnTo>
                    <a:lnTo>
                      <a:pt x="652" y="365"/>
                    </a:lnTo>
                    <a:lnTo>
                      <a:pt x="691" y="398"/>
                    </a:lnTo>
                    <a:lnTo>
                      <a:pt x="729" y="455"/>
                    </a:lnTo>
                    <a:lnTo>
                      <a:pt x="772" y="474"/>
                    </a:lnTo>
                    <a:lnTo>
                      <a:pt x="779" y="470"/>
                    </a:lnTo>
                    <a:lnTo>
                      <a:pt x="787" y="466"/>
                    </a:lnTo>
                    <a:lnTo>
                      <a:pt x="782" y="456"/>
                    </a:lnTo>
                    <a:lnTo>
                      <a:pt x="777" y="445"/>
                    </a:lnTo>
                    <a:lnTo>
                      <a:pt x="787" y="440"/>
                    </a:lnTo>
                    <a:lnTo>
                      <a:pt x="796" y="436"/>
                    </a:lnTo>
                    <a:lnTo>
                      <a:pt x="791" y="425"/>
                    </a:lnTo>
                    <a:lnTo>
                      <a:pt x="787" y="415"/>
                    </a:lnTo>
                    <a:lnTo>
                      <a:pt x="761" y="409"/>
                    </a:lnTo>
                    <a:lnTo>
                      <a:pt x="735" y="403"/>
                    </a:lnTo>
                    <a:lnTo>
                      <a:pt x="760" y="398"/>
                    </a:lnTo>
                    <a:lnTo>
                      <a:pt x="785" y="393"/>
                    </a:lnTo>
                    <a:lnTo>
                      <a:pt x="819" y="407"/>
                    </a:lnTo>
                    <a:lnTo>
                      <a:pt x="852" y="421"/>
                    </a:lnTo>
                    <a:lnTo>
                      <a:pt x="862" y="410"/>
                    </a:lnTo>
                    <a:cubicBezTo>
                      <a:pt x="868" y="403"/>
                      <a:pt x="872" y="396"/>
                      <a:pt x="872" y="393"/>
                    </a:cubicBezTo>
                    <a:cubicBezTo>
                      <a:pt x="872" y="390"/>
                      <a:pt x="860" y="378"/>
                      <a:pt x="845" y="367"/>
                    </a:cubicBezTo>
                    <a:lnTo>
                      <a:pt x="817" y="345"/>
                    </a:lnTo>
                    <a:lnTo>
                      <a:pt x="817" y="327"/>
                    </a:lnTo>
                    <a:lnTo>
                      <a:pt x="849" y="301"/>
                    </a:lnTo>
                    <a:lnTo>
                      <a:pt x="962" y="300"/>
                    </a:lnTo>
                    <a:lnTo>
                      <a:pt x="1009" y="269"/>
                    </a:lnTo>
                    <a:lnTo>
                      <a:pt x="979" y="231"/>
                    </a:lnTo>
                    <a:lnTo>
                      <a:pt x="948" y="194"/>
                    </a:lnTo>
                    <a:lnTo>
                      <a:pt x="919" y="179"/>
                    </a:lnTo>
                    <a:lnTo>
                      <a:pt x="890" y="165"/>
                    </a:lnTo>
                    <a:lnTo>
                      <a:pt x="897" y="107"/>
                    </a:lnTo>
                    <a:lnTo>
                      <a:pt x="876" y="103"/>
                    </a:lnTo>
                    <a:lnTo>
                      <a:pt x="854" y="98"/>
                    </a:lnTo>
                    <a:lnTo>
                      <a:pt x="826" y="127"/>
                    </a:lnTo>
                    <a:lnTo>
                      <a:pt x="821" y="119"/>
                    </a:lnTo>
                    <a:lnTo>
                      <a:pt x="815" y="112"/>
                    </a:lnTo>
                    <a:lnTo>
                      <a:pt x="759" y="120"/>
                    </a:lnTo>
                    <a:lnTo>
                      <a:pt x="708" y="77"/>
                    </a:lnTo>
                    <a:lnTo>
                      <a:pt x="656" y="35"/>
                    </a:lnTo>
                    <a:lnTo>
                      <a:pt x="616" y="17"/>
                    </a:lnTo>
                    <a:lnTo>
                      <a:pt x="575" y="0"/>
                    </a:lnTo>
                    <a:lnTo>
                      <a:pt x="485" y="0"/>
                    </a:lnTo>
                    <a:lnTo>
                      <a:pt x="451" y="14"/>
                    </a:lnTo>
                    <a:lnTo>
                      <a:pt x="418" y="27"/>
                    </a:lnTo>
                    <a:lnTo>
                      <a:pt x="355" y="82"/>
                    </a:lnTo>
                    <a:lnTo>
                      <a:pt x="345" y="109"/>
                    </a:lnTo>
                    <a:cubicBezTo>
                      <a:pt x="340" y="124"/>
                      <a:pt x="334" y="139"/>
                      <a:pt x="331" y="141"/>
                    </a:cubicBezTo>
                    <a:lnTo>
                      <a:pt x="327" y="146"/>
                    </a:lnTo>
                    <a:lnTo>
                      <a:pt x="268" y="134"/>
                    </a:lnTo>
                    <a:cubicBezTo>
                      <a:pt x="236" y="127"/>
                      <a:pt x="194" y="120"/>
                      <a:pt x="176" y="118"/>
                    </a:cubicBezTo>
                    <a:lnTo>
                      <a:pt x="142" y="113"/>
                    </a:lnTo>
                    <a:lnTo>
                      <a:pt x="81" y="127"/>
                    </a:lnTo>
                    <a:lnTo>
                      <a:pt x="32" y="162"/>
                    </a:lnTo>
                    <a:lnTo>
                      <a:pt x="16" y="189"/>
                    </a:lnTo>
                    <a:lnTo>
                      <a:pt x="0" y="216"/>
                    </a:lnTo>
                    <a:lnTo>
                      <a:pt x="5" y="249"/>
                    </a:lnTo>
                    <a:lnTo>
                      <a:pt x="9" y="281"/>
                    </a:lnTo>
                    <a:lnTo>
                      <a:pt x="26" y="301"/>
                    </a:lnTo>
                    <a:cubicBezTo>
                      <a:pt x="35" y="313"/>
                      <a:pt x="56" y="330"/>
                      <a:pt x="72" y="340"/>
                    </a:cubicBezTo>
                    <a:lnTo>
                      <a:pt x="102" y="358"/>
                    </a:lnTo>
                    <a:lnTo>
                      <a:pt x="144" y="369"/>
                    </a:lnTo>
                    <a:cubicBezTo>
                      <a:pt x="167" y="376"/>
                      <a:pt x="207" y="385"/>
                      <a:pt x="232" y="391"/>
                    </a:cubicBezTo>
                    <a:lnTo>
                      <a:pt x="278" y="402"/>
                    </a:lnTo>
                    <a:lnTo>
                      <a:pt x="323" y="439"/>
                    </a:lnTo>
                    <a:lnTo>
                      <a:pt x="328" y="467"/>
                    </a:lnTo>
                    <a:lnTo>
                      <a:pt x="333" y="494"/>
                    </a:lnTo>
                    <a:lnTo>
                      <a:pt x="339" y="494"/>
                    </a:lnTo>
                  </a:path>
                </a:pathLst>
              </a:custGeom>
              <a:solidFill>
                <a:srgbClr val="91919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2" name="Freeform 32"/>
              <p:cNvSpPr>
                <a:spLocks noChangeArrowheads="1"/>
              </p:cNvSpPr>
              <p:nvPr/>
            </p:nvSpPr>
            <p:spPr bwMode="auto">
              <a:xfrm>
                <a:off x="182" y="1065"/>
                <a:ext cx="381" cy="189"/>
              </a:xfrm>
              <a:custGeom>
                <a:avLst/>
                <a:gdLst>
                  <a:gd name="T0" fmla="*/ 347 w 1004"/>
                  <a:gd name="T1" fmla="*/ 498 h 499"/>
                  <a:gd name="T2" fmla="*/ 328 w 1004"/>
                  <a:gd name="T3" fmla="*/ 424 h 499"/>
                  <a:gd name="T4" fmla="*/ 286 w 1004"/>
                  <a:gd name="T5" fmla="*/ 386 h 499"/>
                  <a:gd name="T6" fmla="*/ 196 w 1004"/>
                  <a:gd name="T7" fmla="*/ 357 h 499"/>
                  <a:gd name="T8" fmla="*/ 100 w 1004"/>
                  <a:gd name="T9" fmla="*/ 326 h 499"/>
                  <a:gd name="T10" fmla="*/ 47 w 1004"/>
                  <a:gd name="T11" fmla="*/ 283 h 499"/>
                  <a:gd name="T12" fmla="*/ 31 w 1004"/>
                  <a:gd name="T13" fmla="*/ 248 h 499"/>
                  <a:gd name="T14" fmla="*/ 57 w 1004"/>
                  <a:gd name="T15" fmla="*/ 180 h 499"/>
                  <a:gd name="T16" fmla="*/ 117 w 1004"/>
                  <a:gd name="T17" fmla="*/ 160 h 499"/>
                  <a:gd name="T18" fmla="*/ 206 w 1004"/>
                  <a:gd name="T19" fmla="*/ 168 h 499"/>
                  <a:gd name="T20" fmla="*/ 329 w 1004"/>
                  <a:gd name="T21" fmla="*/ 202 h 499"/>
                  <a:gd name="T22" fmla="*/ 353 w 1004"/>
                  <a:gd name="T23" fmla="*/ 265 h 499"/>
                  <a:gd name="T24" fmla="*/ 376 w 1004"/>
                  <a:gd name="T25" fmla="*/ 297 h 499"/>
                  <a:gd name="T26" fmla="*/ 401 w 1004"/>
                  <a:gd name="T27" fmla="*/ 323 h 499"/>
                  <a:gd name="T28" fmla="*/ 449 w 1004"/>
                  <a:gd name="T29" fmla="*/ 414 h 499"/>
                  <a:gd name="T30" fmla="*/ 467 w 1004"/>
                  <a:gd name="T31" fmla="*/ 401 h 499"/>
                  <a:gd name="T32" fmla="*/ 496 w 1004"/>
                  <a:gd name="T33" fmla="*/ 419 h 499"/>
                  <a:gd name="T34" fmla="*/ 525 w 1004"/>
                  <a:gd name="T35" fmla="*/ 413 h 499"/>
                  <a:gd name="T36" fmla="*/ 499 w 1004"/>
                  <a:gd name="T37" fmla="*/ 388 h 499"/>
                  <a:gd name="T38" fmla="*/ 459 w 1004"/>
                  <a:gd name="T39" fmla="*/ 368 h 499"/>
                  <a:gd name="T40" fmla="*/ 451 w 1004"/>
                  <a:gd name="T41" fmla="*/ 347 h 499"/>
                  <a:gd name="T42" fmla="*/ 485 w 1004"/>
                  <a:gd name="T43" fmla="*/ 343 h 499"/>
                  <a:gd name="T44" fmla="*/ 559 w 1004"/>
                  <a:gd name="T45" fmla="*/ 356 h 499"/>
                  <a:gd name="T46" fmla="*/ 573 w 1004"/>
                  <a:gd name="T47" fmla="*/ 334 h 499"/>
                  <a:gd name="T48" fmla="*/ 654 w 1004"/>
                  <a:gd name="T49" fmla="*/ 368 h 499"/>
                  <a:gd name="T50" fmla="*/ 733 w 1004"/>
                  <a:gd name="T51" fmla="*/ 461 h 499"/>
                  <a:gd name="T52" fmla="*/ 769 w 1004"/>
                  <a:gd name="T53" fmla="*/ 474 h 499"/>
                  <a:gd name="T54" fmla="*/ 783 w 1004"/>
                  <a:gd name="T55" fmla="*/ 467 h 499"/>
                  <a:gd name="T56" fmla="*/ 774 w 1004"/>
                  <a:gd name="T57" fmla="*/ 448 h 499"/>
                  <a:gd name="T58" fmla="*/ 793 w 1004"/>
                  <a:gd name="T59" fmla="*/ 428 h 499"/>
                  <a:gd name="T60" fmla="*/ 758 w 1004"/>
                  <a:gd name="T61" fmla="*/ 408 h 499"/>
                  <a:gd name="T62" fmla="*/ 755 w 1004"/>
                  <a:gd name="T63" fmla="*/ 398 h 499"/>
                  <a:gd name="T64" fmla="*/ 808 w 1004"/>
                  <a:gd name="T65" fmla="*/ 401 h 499"/>
                  <a:gd name="T66" fmla="*/ 839 w 1004"/>
                  <a:gd name="T67" fmla="*/ 415 h 499"/>
                  <a:gd name="T68" fmla="*/ 861 w 1004"/>
                  <a:gd name="T69" fmla="*/ 407 h 499"/>
                  <a:gd name="T70" fmla="*/ 843 w 1004"/>
                  <a:gd name="T71" fmla="*/ 370 h 499"/>
                  <a:gd name="T72" fmla="*/ 815 w 1004"/>
                  <a:gd name="T73" fmla="*/ 321 h 499"/>
                  <a:gd name="T74" fmla="*/ 850 w 1004"/>
                  <a:gd name="T75" fmla="*/ 301 h 499"/>
                  <a:gd name="T76" fmla="*/ 972 w 1004"/>
                  <a:gd name="T77" fmla="*/ 289 h 499"/>
                  <a:gd name="T78" fmla="*/ 1003 w 1004"/>
                  <a:gd name="T79" fmla="*/ 261 h 499"/>
                  <a:gd name="T80" fmla="*/ 887 w 1004"/>
                  <a:gd name="T81" fmla="*/ 166 h 499"/>
                  <a:gd name="T82" fmla="*/ 896 w 1004"/>
                  <a:gd name="T83" fmla="*/ 120 h 499"/>
                  <a:gd name="T84" fmla="*/ 876 w 1004"/>
                  <a:gd name="T85" fmla="*/ 100 h 499"/>
                  <a:gd name="T86" fmla="*/ 828 w 1004"/>
                  <a:gd name="T87" fmla="*/ 126 h 499"/>
                  <a:gd name="T88" fmla="*/ 777 w 1004"/>
                  <a:gd name="T89" fmla="*/ 117 h 499"/>
                  <a:gd name="T90" fmla="*/ 710 w 1004"/>
                  <a:gd name="T91" fmla="*/ 81 h 499"/>
                  <a:gd name="T92" fmla="*/ 618 w 1004"/>
                  <a:gd name="T93" fmla="*/ 21 h 499"/>
                  <a:gd name="T94" fmla="*/ 485 w 1004"/>
                  <a:gd name="T95" fmla="*/ 0 h 499"/>
                  <a:gd name="T96" fmla="*/ 411 w 1004"/>
                  <a:gd name="T97" fmla="*/ 32 h 499"/>
                  <a:gd name="T98" fmla="*/ 346 w 1004"/>
                  <a:gd name="T99" fmla="*/ 91 h 499"/>
                  <a:gd name="T100" fmla="*/ 336 w 1004"/>
                  <a:gd name="T101" fmla="*/ 147 h 499"/>
                  <a:gd name="T102" fmla="*/ 274 w 1004"/>
                  <a:gd name="T103" fmla="*/ 137 h 499"/>
                  <a:gd name="T104" fmla="*/ 141 w 1004"/>
                  <a:gd name="T105" fmla="*/ 114 h 499"/>
                  <a:gd name="T106" fmla="*/ 66 w 1004"/>
                  <a:gd name="T107" fmla="*/ 133 h 499"/>
                  <a:gd name="T108" fmla="*/ 13 w 1004"/>
                  <a:gd name="T109" fmla="*/ 192 h 499"/>
                  <a:gd name="T110" fmla="*/ 0 w 1004"/>
                  <a:gd name="T111" fmla="*/ 229 h 499"/>
                  <a:gd name="T112" fmla="*/ 17 w 1004"/>
                  <a:gd name="T113" fmla="*/ 295 h 499"/>
                  <a:gd name="T114" fmla="*/ 77 w 1004"/>
                  <a:gd name="T115" fmla="*/ 346 h 499"/>
                  <a:gd name="T116" fmla="*/ 212 w 1004"/>
                  <a:gd name="T117" fmla="*/ 387 h 499"/>
                  <a:gd name="T118" fmla="*/ 314 w 1004"/>
                  <a:gd name="T119" fmla="*/ 430 h 499"/>
                  <a:gd name="T120" fmla="*/ 339 w 1004"/>
                  <a:gd name="T121" fmla="*/ 49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4" h="499">
                    <a:moveTo>
                      <a:pt x="339" y="491"/>
                    </a:moveTo>
                    <a:lnTo>
                      <a:pt x="347" y="498"/>
                    </a:lnTo>
                    <a:lnTo>
                      <a:pt x="343" y="470"/>
                    </a:lnTo>
                    <a:cubicBezTo>
                      <a:pt x="340" y="455"/>
                      <a:pt x="334" y="434"/>
                      <a:pt x="328" y="424"/>
                    </a:cubicBezTo>
                    <a:lnTo>
                      <a:pt x="317" y="405"/>
                    </a:lnTo>
                    <a:lnTo>
                      <a:pt x="286" y="386"/>
                    </a:lnTo>
                    <a:lnTo>
                      <a:pt x="255" y="367"/>
                    </a:lnTo>
                    <a:lnTo>
                      <a:pt x="196" y="357"/>
                    </a:lnTo>
                    <a:lnTo>
                      <a:pt x="138" y="347"/>
                    </a:lnTo>
                    <a:lnTo>
                      <a:pt x="100" y="326"/>
                    </a:lnTo>
                    <a:lnTo>
                      <a:pt x="62" y="305"/>
                    </a:lnTo>
                    <a:lnTo>
                      <a:pt x="47" y="283"/>
                    </a:lnTo>
                    <a:lnTo>
                      <a:pt x="31" y="262"/>
                    </a:lnTo>
                    <a:lnTo>
                      <a:pt x="31" y="248"/>
                    </a:lnTo>
                    <a:cubicBezTo>
                      <a:pt x="31" y="240"/>
                      <a:pt x="37" y="222"/>
                      <a:pt x="44" y="207"/>
                    </a:cubicBezTo>
                    <a:lnTo>
                      <a:pt x="57" y="180"/>
                    </a:lnTo>
                    <a:lnTo>
                      <a:pt x="73" y="172"/>
                    </a:lnTo>
                    <a:cubicBezTo>
                      <a:pt x="82" y="168"/>
                      <a:pt x="102" y="162"/>
                      <a:pt x="117" y="160"/>
                    </a:cubicBezTo>
                    <a:lnTo>
                      <a:pt x="143" y="154"/>
                    </a:lnTo>
                    <a:lnTo>
                      <a:pt x="206" y="168"/>
                    </a:lnTo>
                    <a:cubicBezTo>
                      <a:pt x="240" y="175"/>
                      <a:pt x="282" y="185"/>
                      <a:pt x="299" y="191"/>
                    </a:cubicBezTo>
                    <a:lnTo>
                      <a:pt x="329" y="202"/>
                    </a:lnTo>
                    <a:lnTo>
                      <a:pt x="329" y="242"/>
                    </a:lnTo>
                    <a:lnTo>
                      <a:pt x="353" y="265"/>
                    </a:lnTo>
                    <a:lnTo>
                      <a:pt x="376" y="288"/>
                    </a:lnTo>
                    <a:lnTo>
                      <a:pt x="376" y="297"/>
                    </a:lnTo>
                    <a:cubicBezTo>
                      <a:pt x="376" y="302"/>
                      <a:pt x="382" y="309"/>
                      <a:pt x="388" y="314"/>
                    </a:cubicBezTo>
                    <a:lnTo>
                      <a:pt x="401" y="323"/>
                    </a:lnTo>
                    <a:lnTo>
                      <a:pt x="392" y="352"/>
                    </a:lnTo>
                    <a:lnTo>
                      <a:pt x="449" y="414"/>
                    </a:lnTo>
                    <a:lnTo>
                      <a:pt x="458" y="408"/>
                    </a:lnTo>
                    <a:lnTo>
                      <a:pt x="467" y="401"/>
                    </a:lnTo>
                    <a:lnTo>
                      <a:pt x="482" y="410"/>
                    </a:lnTo>
                    <a:lnTo>
                      <a:pt x="496" y="419"/>
                    </a:lnTo>
                    <a:lnTo>
                      <a:pt x="511" y="416"/>
                    </a:lnTo>
                    <a:lnTo>
                      <a:pt x="525" y="413"/>
                    </a:lnTo>
                    <a:lnTo>
                      <a:pt x="525" y="395"/>
                    </a:lnTo>
                    <a:lnTo>
                      <a:pt x="499" y="388"/>
                    </a:lnTo>
                    <a:lnTo>
                      <a:pt x="472" y="380"/>
                    </a:lnTo>
                    <a:lnTo>
                      <a:pt x="459" y="368"/>
                    </a:lnTo>
                    <a:lnTo>
                      <a:pt x="445" y="355"/>
                    </a:lnTo>
                    <a:lnTo>
                      <a:pt x="451" y="347"/>
                    </a:lnTo>
                    <a:lnTo>
                      <a:pt x="456" y="340"/>
                    </a:lnTo>
                    <a:lnTo>
                      <a:pt x="485" y="343"/>
                    </a:lnTo>
                    <a:cubicBezTo>
                      <a:pt x="500" y="345"/>
                      <a:pt x="524" y="349"/>
                      <a:pt x="536" y="351"/>
                    </a:cubicBezTo>
                    <a:lnTo>
                      <a:pt x="559" y="356"/>
                    </a:lnTo>
                    <a:lnTo>
                      <a:pt x="566" y="345"/>
                    </a:lnTo>
                    <a:lnTo>
                      <a:pt x="573" y="334"/>
                    </a:lnTo>
                    <a:lnTo>
                      <a:pt x="612" y="334"/>
                    </a:lnTo>
                    <a:lnTo>
                      <a:pt x="654" y="368"/>
                    </a:lnTo>
                    <a:lnTo>
                      <a:pt x="696" y="401"/>
                    </a:lnTo>
                    <a:lnTo>
                      <a:pt x="733" y="461"/>
                    </a:lnTo>
                    <a:lnTo>
                      <a:pt x="759" y="461"/>
                    </a:lnTo>
                    <a:lnTo>
                      <a:pt x="769" y="474"/>
                    </a:lnTo>
                    <a:lnTo>
                      <a:pt x="776" y="471"/>
                    </a:lnTo>
                    <a:lnTo>
                      <a:pt x="783" y="467"/>
                    </a:lnTo>
                    <a:lnTo>
                      <a:pt x="779" y="457"/>
                    </a:lnTo>
                    <a:lnTo>
                      <a:pt x="774" y="448"/>
                    </a:lnTo>
                    <a:lnTo>
                      <a:pt x="784" y="438"/>
                    </a:lnTo>
                    <a:lnTo>
                      <a:pt x="793" y="428"/>
                    </a:lnTo>
                    <a:lnTo>
                      <a:pt x="788" y="421"/>
                    </a:lnTo>
                    <a:cubicBezTo>
                      <a:pt x="785" y="417"/>
                      <a:pt x="772" y="412"/>
                      <a:pt x="758" y="408"/>
                    </a:cubicBezTo>
                    <a:lnTo>
                      <a:pt x="733" y="403"/>
                    </a:lnTo>
                    <a:lnTo>
                      <a:pt x="755" y="398"/>
                    </a:lnTo>
                    <a:lnTo>
                      <a:pt x="777" y="392"/>
                    </a:lnTo>
                    <a:lnTo>
                      <a:pt x="808" y="401"/>
                    </a:lnTo>
                    <a:lnTo>
                      <a:pt x="839" y="410"/>
                    </a:lnTo>
                    <a:lnTo>
                      <a:pt x="839" y="415"/>
                    </a:lnTo>
                    <a:cubicBezTo>
                      <a:pt x="839" y="418"/>
                      <a:pt x="841" y="421"/>
                      <a:pt x="845" y="421"/>
                    </a:cubicBezTo>
                    <a:cubicBezTo>
                      <a:pt x="848" y="421"/>
                      <a:pt x="855" y="414"/>
                      <a:pt x="861" y="407"/>
                    </a:cubicBezTo>
                    <a:lnTo>
                      <a:pt x="871" y="392"/>
                    </a:lnTo>
                    <a:lnTo>
                      <a:pt x="843" y="370"/>
                    </a:lnTo>
                    <a:lnTo>
                      <a:pt x="815" y="348"/>
                    </a:lnTo>
                    <a:lnTo>
                      <a:pt x="815" y="321"/>
                    </a:lnTo>
                    <a:lnTo>
                      <a:pt x="833" y="311"/>
                    </a:lnTo>
                    <a:lnTo>
                      <a:pt x="850" y="301"/>
                    </a:lnTo>
                    <a:lnTo>
                      <a:pt x="950" y="301"/>
                    </a:lnTo>
                    <a:lnTo>
                      <a:pt x="972" y="289"/>
                    </a:lnTo>
                    <a:cubicBezTo>
                      <a:pt x="985" y="283"/>
                      <a:pt x="997" y="274"/>
                      <a:pt x="999" y="269"/>
                    </a:cubicBezTo>
                    <a:lnTo>
                      <a:pt x="1003" y="261"/>
                    </a:lnTo>
                    <a:lnTo>
                      <a:pt x="939" y="192"/>
                    </a:lnTo>
                    <a:lnTo>
                      <a:pt x="887" y="166"/>
                    </a:lnTo>
                    <a:lnTo>
                      <a:pt x="891" y="143"/>
                    </a:lnTo>
                    <a:lnTo>
                      <a:pt x="896" y="120"/>
                    </a:lnTo>
                    <a:lnTo>
                      <a:pt x="886" y="110"/>
                    </a:lnTo>
                    <a:lnTo>
                      <a:pt x="876" y="100"/>
                    </a:lnTo>
                    <a:lnTo>
                      <a:pt x="847" y="100"/>
                    </a:lnTo>
                    <a:lnTo>
                      <a:pt x="828" y="126"/>
                    </a:lnTo>
                    <a:lnTo>
                      <a:pt x="798" y="113"/>
                    </a:lnTo>
                    <a:lnTo>
                      <a:pt x="777" y="117"/>
                    </a:lnTo>
                    <a:lnTo>
                      <a:pt x="755" y="121"/>
                    </a:lnTo>
                    <a:lnTo>
                      <a:pt x="710" y="81"/>
                    </a:lnTo>
                    <a:lnTo>
                      <a:pt x="666" y="42"/>
                    </a:lnTo>
                    <a:lnTo>
                      <a:pt x="618" y="21"/>
                    </a:lnTo>
                    <a:lnTo>
                      <a:pt x="570" y="0"/>
                    </a:lnTo>
                    <a:lnTo>
                      <a:pt x="485" y="0"/>
                    </a:lnTo>
                    <a:lnTo>
                      <a:pt x="448" y="16"/>
                    </a:lnTo>
                    <a:lnTo>
                      <a:pt x="411" y="32"/>
                    </a:lnTo>
                    <a:lnTo>
                      <a:pt x="379" y="62"/>
                    </a:lnTo>
                    <a:lnTo>
                      <a:pt x="346" y="91"/>
                    </a:lnTo>
                    <a:lnTo>
                      <a:pt x="341" y="119"/>
                    </a:lnTo>
                    <a:lnTo>
                      <a:pt x="336" y="147"/>
                    </a:lnTo>
                    <a:lnTo>
                      <a:pt x="326" y="147"/>
                    </a:lnTo>
                    <a:cubicBezTo>
                      <a:pt x="321" y="147"/>
                      <a:pt x="298" y="142"/>
                      <a:pt x="274" y="137"/>
                    </a:cubicBezTo>
                    <a:cubicBezTo>
                      <a:pt x="250" y="131"/>
                      <a:pt x="211" y="124"/>
                      <a:pt x="186" y="120"/>
                    </a:cubicBezTo>
                    <a:lnTo>
                      <a:pt x="141" y="114"/>
                    </a:lnTo>
                    <a:lnTo>
                      <a:pt x="103" y="124"/>
                    </a:lnTo>
                    <a:lnTo>
                      <a:pt x="66" y="133"/>
                    </a:lnTo>
                    <a:lnTo>
                      <a:pt x="45" y="152"/>
                    </a:lnTo>
                    <a:cubicBezTo>
                      <a:pt x="34" y="162"/>
                      <a:pt x="20" y="180"/>
                      <a:pt x="13" y="192"/>
                    </a:cubicBezTo>
                    <a:lnTo>
                      <a:pt x="0" y="213"/>
                    </a:lnTo>
                    <a:lnTo>
                      <a:pt x="0" y="229"/>
                    </a:lnTo>
                    <a:cubicBezTo>
                      <a:pt x="0" y="237"/>
                      <a:pt x="4" y="255"/>
                      <a:pt x="8" y="269"/>
                    </a:cubicBezTo>
                    <a:lnTo>
                      <a:pt x="17" y="295"/>
                    </a:lnTo>
                    <a:lnTo>
                      <a:pt x="47" y="321"/>
                    </a:lnTo>
                    <a:lnTo>
                      <a:pt x="77" y="346"/>
                    </a:lnTo>
                    <a:lnTo>
                      <a:pt x="112" y="360"/>
                    </a:lnTo>
                    <a:cubicBezTo>
                      <a:pt x="132" y="367"/>
                      <a:pt x="177" y="379"/>
                      <a:pt x="212" y="387"/>
                    </a:cubicBezTo>
                    <a:lnTo>
                      <a:pt x="277" y="401"/>
                    </a:lnTo>
                    <a:lnTo>
                      <a:pt x="314" y="430"/>
                    </a:lnTo>
                    <a:lnTo>
                      <a:pt x="323" y="457"/>
                    </a:lnTo>
                    <a:cubicBezTo>
                      <a:pt x="328" y="472"/>
                      <a:pt x="335" y="487"/>
                      <a:pt x="339" y="491"/>
                    </a:cubicBezTo>
                  </a:path>
                </a:pathLst>
              </a:custGeom>
              <a:solidFill>
                <a:srgbClr val="707070"/>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3" name="Freeform 33"/>
              <p:cNvSpPr>
                <a:spLocks noChangeArrowheads="1"/>
              </p:cNvSpPr>
              <p:nvPr/>
            </p:nvSpPr>
            <p:spPr bwMode="auto">
              <a:xfrm>
                <a:off x="182" y="1065"/>
                <a:ext cx="380" cy="187"/>
              </a:xfrm>
              <a:custGeom>
                <a:avLst/>
                <a:gdLst>
                  <a:gd name="T0" fmla="*/ 346 w 1000"/>
                  <a:gd name="T1" fmla="*/ 495 h 496"/>
                  <a:gd name="T2" fmla="*/ 337 w 1000"/>
                  <a:gd name="T3" fmla="*/ 444 h 496"/>
                  <a:gd name="T4" fmla="*/ 299 w 1000"/>
                  <a:gd name="T5" fmla="*/ 394 h 496"/>
                  <a:gd name="T6" fmla="*/ 224 w 1000"/>
                  <a:gd name="T7" fmla="*/ 365 h 496"/>
                  <a:gd name="T8" fmla="*/ 101 w 1000"/>
                  <a:gd name="T9" fmla="*/ 327 h 496"/>
                  <a:gd name="T10" fmla="*/ 48 w 1000"/>
                  <a:gd name="T11" fmla="*/ 286 h 496"/>
                  <a:gd name="T12" fmla="*/ 32 w 1000"/>
                  <a:gd name="T13" fmla="*/ 227 h 496"/>
                  <a:gd name="T14" fmla="*/ 64 w 1000"/>
                  <a:gd name="T15" fmla="*/ 174 h 496"/>
                  <a:gd name="T16" fmla="*/ 116 w 1000"/>
                  <a:gd name="T17" fmla="*/ 158 h 496"/>
                  <a:gd name="T18" fmla="*/ 205 w 1000"/>
                  <a:gd name="T19" fmla="*/ 167 h 496"/>
                  <a:gd name="T20" fmla="*/ 330 w 1000"/>
                  <a:gd name="T21" fmla="*/ 202 h 496"/>
                  <a:gd name="T22" fmla="*/ 352 w 1000"/>
                  <a:gd name="T23" fmla="*/ 263 h 496"/>
                  <a:gd name="T24" fmla="*/ 407 w 1000"/>
                  <a:gd name="T25" fmla="*/ 332 h 496"/>
                  <a:gd name="T26" fmla="*/ 422 w 1000"/>
                  <a:gd name="T27" fmla="*/ 382 h 496"/>
                  <a:gd name="T28" fmla="*/ 461 w 1000"/>
                  <a:gd name="T29" fmla="*/ 399 h 496"/>
                  <a:gd name="T30" fmla="*/ 510 w 1000"/>
                  <a:gd name="T31" fmla="*/ 414 h 496"/>
                  <a:gd name="T32" fmla="*/ 526 w 1000"/>
                  <a:gd name="T33" fmla="*/ 408 h 496"/>
                  <a:gd name="T34" fmla="*/ 487 w 1000"/>
                  <a:gd name="T35" fmla="*/ 385 h 496"/>
                  <a:gd name="T36" fmla="*/ 457 w 1000"/>
                  <a:gd name="T37" fmla="*/ 367 h 496"/>
                  <a:gd name="T38" fmla="*/ 462 w 1000"/>
                  <a:gd name="T39" fmla="*/ 339 h 496"/>
                  <a:gd name="T40" fmla="*/ 544 w 1000"/>
                  <a:gd name="T41" fmla="*/ 351 h 496"/>
                  <a:gd name="T42" fmla="*/ 565 w 1000"/>
                  <a:gd name="T43" fmla="*/ 334 h 496"/>
                  <a:gd name="T44" fmla="*/ 661 w 1000"/>
                  <a:gd name="T45" fmla="*/ 372 h 496"/>
                  <a:gd name="T46" fmla="*/ 717 w 1000"/>
                  <a:gd name="T47" fmla="*/ 432 h 496"/>
                  <a:gd name="T48" fmla="*/ 754 w 1000"/>
                  <a:gd name="T49" fmla="*/ 464 h 496"/>
                  <a:gd name="T50" fmla="*/ 774 w 1000"/>
                  <a:gd name="T51" fmla="*/ 454 h 496"/>
                  <a:gd name="T52" fmla="*/ 779 w 1000"/>
                  <a:gd name="T53" fmla="*/ 436 h 496"/>
                  <a:gd name="T54" fmla="*/ 789 w 1000"/>
                  <a:gd name="T55" fmla="*/ 419 h 496"/>
                  <a:gd name="T56" fmla="*/ 734 w 1000"/>
                  <a:gd name="T57" fmla="*/ 402 h 496"/>
                  <a:gd name="T58" fmla="*/ 762 w 1000"/>
                  <a:gd name="T59" fmla="*/ 393 h 496"/>
                  <a:gd name="T60" fmla="*/ 837 w 1000"/>
                  <a:gd name="T61" fmla="*/ 408 h 496"/>
                  <a:gd name="T62" fmla="*/ 855 w 1000"/>
                  <a:gd name="T63" fmla="*/ 411 h 496"/>
                  <a:gd name="T64" fmla="*/ 863 w 1000"/>
                  <a:gd name="T65" fmla="*/ 381 h 496"/>
                  <a:gd name="T66" fmla="*/ 821 w 1000"/>
                  <a:gd name="T67" fmla="*/ 352 h 496"/>
                  <a:gd name="T68" fmla="*/ 823 w 1000"/>
                  <a:gd name="T69" fmla="*/ 320 h 496"/>
                  <a:gd name="T70" fmla="*/ 966 w 1000"/>
                  <a:gd name="T71" fmla="*/ 296 h 496"/>
                  <a:gd name="T72" fmla="*/ 999 w 1000"/>
                  <a:gd name="T73" fmla="*/ 268 h 496"/>
                  <a:gd name="T74" fmla="*/ 957 w 1000"/>
                  <a:gd name="T75" fmla="*/ 211 h 496"/>
                  <a:gd name="T76" fmla="*/ 909 w 1000"/>
                  <a:gd name="T77" fmla="*/ 176 h 496"/>
                  <a:gd name="T78" fmla="*/ 891 w 1000"/>
                  <a:gd name="T79" fmla="*/ 140 h 496"/>
                  <a:gd name="T80" fmla="*/ 854 w 1000"/>
                  <a:gd name="T81" fmla="*/ 97 h 496"/>
                  <a:gd name="T82" fmla="*/ 814 w 1000"/>
                  <a:gd name="T83" fmla="*/ 121 h 496"/>
                  <a:gd name="T84" fmla="*/ 778 w 1000"/>
                  <a:gd name="T85" fmla="*/ 118 h 496"/>
                  <a:gd name="T86" fmla="*/ 705 w 1000"/>
                  <a:gd name="T87" fmla="*/ 80 h 496"/>
                  <a:gd name="T88" fmla="*/ 562 w 1000"/>
                  <a:gd name="T89" fmla="*/ 0 h 496"/>
                  <a:gd name="T90" fmla="*/ 409 w 1000"/>
                  <a:gd name="T91" fmla="*/ 34 h 496"/>
                  <a:gd name="T92" fmla="*/ 348 w 1000"/>
                  <a:gd name="T93" fmla="*/ 93 h 496"/>
                  <a:gd name="T94" fmla="*/ 327 w 1000"/>
                  <a:gd name="T95" fmla="*/ 147 h 496"/>
                  <a:gd name="T96" fmla="*/ 185 w 1000"/>
                  <a:gd name="T97" fmla="*/ 119 h 496"/>
                  <a:gd name="T98" fmla="*/ 89 w 1000"/>
                  <a:gd name="T99" fmla="*/ 125 h 496"/>
                  <a:gd name="T100" fmla="*/ 34 w 1000"/>
                  <a:gd name="T101" fmla="*/ 161 h 496"/>
                  <a:gd name="T102" fmla="*/ 10 w 1000"/>
                  <a:gd name="T103" fmla="*/ 280 h 496"/>
                  <a:gd name="T104" fmla="*/ 64 w 1000"/>
                  <a:gd name="T105" fmla="*/ 333 h 496"/>
                  <a:gd name="T106" fmla="*/ 200 w 1000"/>
                  <a:gd name="T107" fmla="*/ 382 h 496"/>
                  <a:gd name="T108" fmla="*/ 281 w 1000"/>
                  <a:gd name="T109" fmla="*/ 405 h 496"/>
                  <a:gd name="T110" fmla="*/ 330 w 1000"/>
                  <a:gd name="T111" fmla="*/ 458 h 496"/>
                  <a:gd name="T112" fmla="*/ 330 w 1000"/>
                  <a:gd name="T113" fmla="*/ 487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0" h="496">
                    <a:moveTo>
                      <a:pt x="338" y="491"/>
                    </a:moveTo>
                    <a:lnTo>
                      <a:pt x="346" y="495"/>
                    </a:lnTo>
                    <a:lnTo>
                      <a:pt x="346" y="484"/>
                    </a:lnTo>
                    <a:cubicBezTo>
                      <a:pt x="346" y="479"/>
                      <a:pt x="342" y="460"/>
                      <a:pt x="337" y="444"/>
                    </a:cubicBezTo>
                    <a:lnTo>
                      <a:pt x="328" y="414"/>
                    </a:lnTo>
                    <a:lnTo>
                      <a:pt x="299" y="394"/>
                    </a:lnTo>
                    <a:lnTo>
                      <a:pt x="270" y="375"/>
                    </a:lnTo>
                    <a:lnTo>
                      <a:pt x="224" y="365"/>
                    </a:lnTo>
                    <a:cubicBezTo>
                      <a:pt x="198" y="359"/>
                      <a:pt x="168" y="353"/>
                      <a:pt x="157" y="351"/>
                    </a:cubicBezTo>
                    <a:cubicBezTo>
                      <a:pt x="147" y="349"/>
                      <a:pt x="121" y="338"/>
                      <a:pt x="101" y="327"/>
                    </a:cubicBezTo>
                    <a:lnTo>
                      <a:pt x="63" y="307"/>
                    </a:lnTo>
                    <a:lnTo>
                      <a:pt x="48" y="286"/>
                    </a:lnTo>
                    <a:lnTo>
                      <a:pt x="32" y="264"/>
                    </a:lnTo>
                    <a:lnTo>
                      <a:pt x="32" y="227"/>
                    </a:lnTo>
                    <a:lnTo>
                      <a:pt x="48" y="200"/>
                    </a:lnTo>
                    <a:lnTo>
                      <a:pt x="64" y="174"/>
                    </a:lnTo>
                    <a:lnTo>
                      <a:pt x="77" y="168"/>
                    </a:lnTo>
                    <a:cubicBezTo>
                      <a:pt x="85" y="165"/>
                      <a:pt x="103" y="160"/>
                      <a:pt x="116" y="158"/>
                    </a:cubicBezTo>
                    <a:lnTo>
                      <a:pt x="142" y="154"/>
                    </a:lnTo>
                    <a:lnTo>
                      <a:pt x="205" y="167"/>
                    </a:lnTo>
                    <a:cubicBezTo>
                      <a:pt x="241" y="175"/>
                      <a:pt x="283" y="185"/>
                      <a:pt x="300" y="191"/>
                    </a:cubicBezTo>
                    <a:lnTo>
                      <a:pt x="330" y="202"/>
                    </a:lnTo>
                    <a:lnTo>
                      <a:pt x="330" y="239"/>
                    </a:lnTo>
                    <a:lnTo>
                      <a:pt x="352" y="263"/>
                    </a:lnTo>
                    <a:cubicBezTo>
                      <a:pt x="364" y="276"/>
                      <a:pt x="381" y="297"/>
                      <a:pt x="390" y="310"/>
                    </a:cubicBezTo>
                    <a:lnTo>
                      <a:pt x="407" y="332"/>
                    </a:lnTo>
                    <a:lnTo>
                      <a:pt x="394" y="349"/>
                    </a:lnTo>
                    <a:lnTo>
                      <a:pt x="422" y="382"/>
                    </a:lnTo>
                    <a:lnTo>
                      <a:pt x="450" y="415"/>
                    </a:lnTo>
                    <a:lnTo>
                      <a:pt x="461" y="399"/>
                    </a:lnTo>
                    <a:lnTo>
                      <a:pt x="477" y="407"/>
                    </a:lnTo>
                    <a:cubicBezTo>
                      <a:pt x="486" y="411"/>
                      <a:pt x="501" y="414"/>
                      <a:pt x="510" y="414"/>
                    </a:cubicBezTo>
                    <a:lnTo>
                      <a:pt x="526" y="414"/>
                    </a:lnTo>
                    <a:lnTo>
                      <a:pt x="526" y="408"/>
                    </a:lnTo>
                    <a:cubicBezTo>
                      <a:pt x="526" y="405"/>
                      <a:pt x="522" y="399"/>
                      <a:pt x="516" y="396"/>
                    </a:cubicBezTo>
                    <a:cubicBezTo>
                      <a:pt x="511" y="392"/>
                      <a:pt x="498" y="388"/>
                      <a:pt x="487" y="385"/>
                    </a:cubicBezTo>
                    <a:lnTo>
                      <a:pt x="467" y="381"/>
                    </a:lnTo>
                    <a:lnTo>
                      <a:pt x="457" y="367"/>
                    </a:lnTo>
                    <a:lnTo>
                      <a:pt x="446" y="353"/>
                    </a:lnTo>
                    <a:lnTo>
                      <a:pt x="462" y="339"/>
                    </a:lnTo>
                    <a:lnTo>
                      <a:pt x="492" y="343"/>
                    </a:lnTo>
                    <a:cubicBezTo>
                      <a:pt x="508" y="345"/>
                      <a:pt x="532" y="349"/>
                      <a:pt x="544" y="351"/>
                    </a:cubicBezTo>
                    <a:lnTo>
                      <a:pt x="565" y="356"/>
                    </a:lnTo>
                    <a:lnTo>
                      <a:pt x="565" y="334"/>
                    </a:lnTo>
                    <a:lnTo>
                      <a:pt x="617" y="334"/>
                    </a:lnTo>
                    <a:lnTo>
                      <a:pt x="661" y="372"/>
                    </a:lnTo>
                    <a:lnTo>
                      <a:pt x="705" y="411"/>
                    </a:lnTo>
                    <a:lnTo>
                      <a:pt x="717" y="432"/>
                    </a:lnTo>
                    <a:lnTo>
                      <a:pt x="730" y="453"/>
                    </a:lnTo>
                    <a:lnTo>
                      <a:pt x="754" y="464"/>
                    </a:lnTo>
                    <a:lnTo>
                      <a:pt x="779" y="474"/>
                    </a:lnTo>
                    <a:lnTo>
                      <a:pt x="774" y="454"/>
                    </a:lnTo>
                    <a:lnTo>
                      <a:pt x="769" y="434"/>
                    </a:lnTo>
                    <a:lnTo>
                      <a:pt x="779" y="436"/>
                    </a:lnTo>
                    <a:lnTo>
                      <a:pt x="789" y="438"/>
                    </a:lnTo>
                    <a:lnTo>
                      <a:pt x="789" y="419"/>
                    </a:lnTo>
                    <a:lnTo>
                      <a:pt x="761" y="411"/>
                    </a:lnTo>
                    <a:lnTo>
                      <a:pt x="734" y="402"/>
                    </a:lnTo>
                    <a:lnTo>
                      <a:pt x="748" y="398"/>
                    </a:lnTo>
                    <a:lnTo>
                      <a:pt x="762" y="393"/>
                    </a:lnTo>
                    <a:lnTo>
                      <a:pt x="794" y="397"/>
                    </a:lnTo>
                    <a:cubicBezTo>
                      <a:pt x="813" y="399"/>
                      <a:pt x="832" y="405"/>
                      <a:pt x="837" y="408"/>
                    </a:cubicBezTo>
                    <a:lnTo>
                      <a:pt x="847" y="415"/>
                    </a:lnTo>
                    <a:lnTo>
                      <a:pt x="855" y="411"/>
                    </a:lnTo>
                    <a:lnTo>
                      <a:pt x="863" y="407"/>
                    </a:lnTo>
                    <a:lnTo>
                      <a:pt x="863" y="381"/>
                    </a:lnTo>
                    <a:lnTo>
                      <a:pt x="849" y="375"/>
                    </a:lnTo>
                    <a:cubicBezTo>
                      <a:pt x="841" y="371"/>
                      <a:pt x="828" y="361"/>
                      <a:pt x="821" y="352"/>
                    </a:cubicBezTo>
                    <a:lnTo>
                      <a:pt x="809" y="335"/>
                    </a:lnTo>
                    <a:lnTo>
                      <a:pt x="823" y="320"/>
                    </a:lnTo>
                    <a:lnTo>
                      <a:pt x="838" y="304"/>
                    </a:lnTo>
                    <a:lnTo>
                      <a:pt x="966" y="296"/>
                    </a:lnTo>
                    <a:lnTo>
                      <a:pt x="982" y="282"/>
                    </a:lnTo>
                    <a:lnTo>
                      <a:pt x="999" y="268"/>
                    </a:lnTo>
                    <a:lnTo>
                      <a:pt x="991" y="252"/>
                    </a:lnTo>
                    <a:cubicBezTo>
                      <a:pt x="986" y="243"/>
                      <a:pt x="971" y="225"/>
                      <a:pt x="957" y="211"/>
                    </a:cubicBezTo>
                    <a:lnTo>
                      <a:pt x="931" y="186"/>
                    </a:lnTo>
                    <a:lnTo>
                      <a:pt x="909" y="176"/>
                    </a:lnTo>
                    <a:lnTo>
                      <a:pt x="887" y="167"/>
                    </a:lnTo>
                    <a:lnTo>
                      <a:pt x="891" y="140"/>
                    </a:lnTo>
                    <a:lnTo>
                      <a:pt x="896" y="114"/>
                    </a:lnTo>
                    <a:lnTo>
                      <a:pt x="854" y="97"/>
                    </a:lnTo>
                    <a:lnTo>
                      <a:pt x="826" y="129"/>
                    </a:lnTo>
                    <a:lnTo>
                      <a:pt x="814" y="121"/>
                    </a:lnTo>
                    <a:lnTo>
                      <a:pt x="803" y="113"/>
                    </a:lnTo>
                    <a:lnTo>
                      <a:pt x="778" y="118"/>
                    </a:lnTo>
                    <a:lnTo>
                      <a:pt x="754" y="122"/>
                    </a:lnTo>
                    <a:lnTo>
                      <a:pt x="705" y="80"/>
                    </a:lnTo>
                    <a:lnTo>
                      <a:pt x="656" y="38"/>
                    </a:lnTo>
                    <a:lnTo>
                      <a:pt x="562" y="0"/>
                    </a:lnTo>
                    <a:lnTo>
                      <a:pt x="490" y="0"/>
                    </a:lnTo>
                    <a:lnTo>
                      <a:pt x="409" y="34"/>
                    </a:lnTo>
                    <a:lnTo>
                      <a:pt x="378" y="64"/>
                    </a:lnTo>
                    <a:lnTo>
                      <a:pt x="348" y="93"/>
                    </a:lnTo>
                    <a:lnTo>
                      <a:pt x="338" y="147"/>
                    </a:lnTo>
                    <a:lnTo>
                      <a:pt x="327" y="147"/>
                    </a:lnTo>
                    <a:cubicBezTo>
                      <a:pt x="321" y="147"/>
                      <a:pt x="287" y="140"/>
                      <a:pt x="251" y="133"/>
                    </a:cubicBezTo>
                    <a:lnTo>
                      <a:pt x="185" y="119"/>
                    </a:lnTo>
                    <a:lnTo>
                      <a:pt x="137" y="122"/>
                    </a:lnTo>
                    <a:lnTo>
                      <a:pt x="89" y="125"/>
                    </a:lnTo>
                    <a:lnTo>
                      <a:pt x="61" y="143"/>
                    </a:lnTo>
                    <a:lnTo>
                      <a:pt x="34" y="161"/>
                    </a:lnTo>
                    <a:lnTo>
                      <a:pt x="0" y="222"/>
                    </a:lnTo>
                    <a:lnTo>
                      <a:pt x="10" y="280"/>
                    </a:lnTo>
                    <a:lnTo>
                      <a:pt x="28" y="300"/>
                    </a:lnTo>
                    <a:cubicBezTo>
                      <a:pt x="38" y="311"/>
                      <a:pt x="54" y="326"/>
                      <a:pt x="64" y="333"/>
                    </a:cubicBezTo>
                    <a:cubicBezTo>
                      <a:pt x="75" y="340"/>
                      <a:pt x="95" y="351"/>
                      <a:pt x="110" y="357"/>
                    </a:cubicBezTo>
                    <a:cubicBezTo>
                      <a:pt x="125" y="364"/>
                      <a:pt x="165" y="375"/>
                      <a:pt x="200" y="382"/>
                    </a:cubicBezTo>
                    <a:lnTo>
                      <a:pt x="263" y="395"/>
                    </a:lnTo>
                    <a:lnTo>
                      <a:pt x="281" y="405"/>
                    </a:lnTo>
                    <a:cubicBezTo>
                      <a:pt x="291" y="410"/>
                      <a:pt x="306" y="425"/>
                      <a:pt x="315" y="436"/>
                    </a:cubicBezTo>
                    <a:lnTo>
                      <a:pt x="330" y="458"/>
                    </a:lnTo>
                    <a:lnTo>
                      <a:pt x="330" y="472"/>
                    </a:lnTo>
                    <a:lnTo>
                      <a:pt x="330" y="487"/>
                    </a:lnTo>
                    <a:lnTo>
                      <a:pt x="338" y="491"/>
                    </a:lnTo>
                  </a:path>
                </a:pathLst>
              </a:custGeom>
              <a:solidFill>
                <a:srgbClr val="4F4F4F"/>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4" name="Freeform 34"/>
              <p:cNvSpPr>
                <a:spLocks noChangeArrowheads="1"/>
              </p:cNvSpPr>
              <p:nvPr/>
            </p:nvSpPr>
            <p:spPr bwMode="auto">
              <a:xfrm>
                <a:off x="182" y="1063"/>
                <a:ext cx="378" cy="189"/>
              </a:xfrm>
              <a:custGeom>
                <a:avLst/>
                <a:gdLst>
                  <a:gd name="T0" fmla="*/ 346 w 997"/>
                  <a:gd name="T1" fmla="*/ 484 h 497"/>
                  <a:gd name="T2" fmla="*/ 321 w 997"/>
                  <a:gd name="T3" fmla="*/ 410 h 497"/>
                  <a:gd name="T4" fmla="*/ 250 w 997"/>
                  <a:gd name="T5" fmla="*/ 370 h 497"/>
                  <a:gd name="T6" fmla="*/ 162 w 997"/>
                  <a:gd name="T7" fmla="*/ 356 h 497"/>
                  <a:gd name="T8" fmla="*/ 79 w 997"/>
                  <a:gd name="T9" fmla="*/ 321 h 497"/>
                  <a:gd name="T10" fmla="*/ 38 w 997"/>
                  <a:gd name="T11" fmla="*/ 208 h 497"/>
                  <a:gd name="T12" fmla="*/ 69 w 997"/>
                  <a:gd name="T13" fmla="*/ 172 h 497"/>
                  <a:gd name="T14" fmla="*/ 133 w 997"/>
                  <a:gd name="T15" fmla="*/ 153 h 497"/>
                  <a:gd name="T16" fmla="*/ 300 w 997"/>
                  <a:gd name="T17" fmla="*/ 191 h 497"/>
                  <a:gd name="T18" fmla="*/ 332 w 997"/>
                  <a:gd name="T19" fmla="*/ 226 h 497"/>
                  <a:gd name="T20" fmla="*/ 355 w 997"/>
                  <a:gd name="T21" fmla="*/ 269 h 497"/>
                  <a:gd name="T22" fmla="*/ 404 w 997"/>
                  <a:gd name="T23" fmla="*/ 346 h 497"/>
                  <a:gd name="T24" fmla="*/ 444 w 997"/>
                  <a:gd name="T25" fmla="*/ 409 h 497"/>
                  <a:gd name="T26" fmla="*/ 487 w 997"/>
                  <a:gd name="T27" fmla="*/ 409 h 497"/>
                  <a:gd name="T28" fmla="*/ 502 w 997"/>
                  <a:gd name="T29" fmla="*/ 401 h 497"/>
                  <a:gd name="T30" fmla="*/ 526 w 997"/>
                  <a:gd name="T31" fmla="*/ 418 h 497"/>
                  <a:gd name="T32" fmla="*/ 491 w 997"/>
                  <a:gd name="T33" fmla="*/ 390 h 497"/>
                  <a:gd name="T34" fmla="*/ 448 w 997"/>
                  <a:gd name="T35" fmla="*/ 363 h 497"/>
                  <a:gd name="T36" fmla="*/ 479 w 997"/>
                  <a:gd name="T37" fmla="*/ 341 h 497"/>
                  <a:gd name="T38" fmla="*/ 544 w 997"/>
                  <a:gd name="T39" fmla="*/ 353 h 497"/>
                  <a:gd name="T40" fmla="*/ 565 w 997"/>
                  <a:gd name="T41" fmla="*/ 336 h 497"/>
                  <a:gd name="T42" fmla="*/ 661 w 997"/>
                  <a:gd name="T43" fmla="*/ 373 h 497"/>
                  <a:gd name="T44" fmla="*/ 734 w 997"/>
                  <a:gd name="T45" fmla="*/ 460 h 497"/>
                  <a:gd name="T46" fmla="*/ 744 w 997"/>
                  <a:gd name="T47" fmla="*/ 453 h 497"/>
                  <a:gd name="T48" fmla="*/ 779 w 997"/>
                  <a:gd name="T49" fmla="*/ 480 h 497"/>
                  <a:gd name="T50" fmla="*/ 769 w 997"/>
                  <a:gd name="T51" fmla="*/ 436 h 497"/>
                  <a:gd name="T52" fmla="*/ 776 w 997"/>
                  <a:gd name="T53" fmla="*/ 417 h 497"/>
                  <a:gd name="T54" fmla="*/ 737 w 997"/>
                  <a:gd name="T55" fmla="*/ 413 h 497"/>
                  <a:gd name="T56" fmla="*/ 734 w 997"/>
                  <a:gd name="T57" fmla="*/ 400 h 497"/>
                  <a:gd name="T58" fmla="*/ 850 w 997"/>
                  <a:gd name="T59" fmla="*/ 416 h 497"/>
                  <a:gd name="T60" fmla="*/ 863 w 997"/>
                  <a:gd name="T61" fmla="*/ 392 h 497"/>
                  <a:gd name="T62" fmla="*/ 844 w 997"/>
                  <a:gd name="T63" fmla="*/ 374 h 497"/>
                  <a:gd name="T64" fmla="*/ 808 w 997"/>
                  <a:gd name="T65" fmla="*/ 337 h 497"/>
                  <a:gd name="T66" fmla="*/ 845 w 997"/>
                  <a:gd name="T67" fmla="*/ 300 h 497"/>
                  <a:gd name="T68" fmla="*/ 964 w 997"/>
                  <a:gd name="T69" fmla="*/ 299 h 497"/>
                  <a:gd name="T70" fmla="*/ 996 w 997"/>
                  <a:gd name="T71" fmla="*/ 269 h 497"/>
                  <a:gd name="T72" fmla="*/ 948 w 997"/>
                  <a:gd name="T73" fmla="*/ 201 h 497"/>
                  <a:gd name="T74" fmla="*/ 887 w 997"/>
                  <a:gd name="T75" fmla="*/ 169 h 497"/>
                  <a:gd name="T76" fmla="*/ 897 w 997"/>
                  <a:gd name="T77" fmla="*/ 115 h 497"/>
                  <a:gd name="T78" fmla="*/ 859 w 997"/>
                  <a:gd name="T79" fmla="*/ 104 h 497"/>
                  <a:gd name="T80" fmla="*/ 840 w 997"/>
                  <a:gd name="T81" fmla="*/ 123 h 497"/>
                  <a:gd name="T82" fmla="*/ 813 w 997"/>
                  <a:gd name="T83" fmla="*/ 125 h 497"/>
                  <a:gd name="T84" fmla="*/ 778 w 997"/>
                  <a:gd name="T85" fmla="*/ 122 h 497"/>
                  <a:gd name="T86" fmla="*/ 702 w 997"/>
                  <a:gd name="T87" fmla="*/ 82 h 497"/>
                  <a:gd name="T88" fmla="*/ 600 w 997"/>
                  <a:gd name="T89" fmla="*/ 17 h 497"/>
                  <a:gd name="T90" fmla="*/ 513 w 997"/>
                  <a:gd name="T91" fmla="*/ 4 h 497"/>
                  <a:gd name="T92" fmla="*/ 434 w 997"/>
                  <a:gd name="T93" fmla="*/ 27 h 497"/>
                  <a:gd name="T94" fmla="*/ 372 w 997"/>
                  <a:gd name="T95" fmla="*/ 73 h 497"/>
                  <a:gd name="T96" fmla="*/ 343 w 997"/>
                  <a:gd name="T97" fmla="*/ 127 h 497"/>
                  <a:gd name="T98" fmla="*/ 281 w 997"/>
                  <a:gd name="T99" fmla="*/ 142 h 497"/>
                  <a:gd name="T100" fmla="*/ 142 w 997"/>
                  <a:gd name="T101" fmla="*/ 120 h 497"/>
                  <a:gd name="T102" fmla="*/ 87 w 997"/>
                  <a:gd name="T103" fmla="*/ 129 h 497"/>
                  <a:gd name="T104" fmla="*/ 31 w 997"/>
                  <a:gd name="T105" fmla="*/ 171 h 497"/>
                  <a:gd name="T106" fmla="*/ 0 w 997"/>
                  <a:gd name="T107" fmla="*/ 223 h 497"/>
                  <a:gd name="T108" fmla="*/ 22 w 997"/>
                  <a:gd name="T109" fmla="*/ 291 h 497"/>
                  <a:gd name="T110" fmla="*/ 110 w 997"/>
                  <a:gd name="T111" fmla="*/ 357 h 497"/>
                  <a:gd name="T112" fmla="*/ 271 w 997"/>
                  <a:gd name="T113" fmla="*/ 398 h 497"/>
                  <a:gd name="T114" fmla="*/ 314 w 997"/>
                  <a:gd name="T115" fmla="*/ 426 h 497"/>
                  <a:gd name="T116" fmla="*/ 342 w 997"/>
                  <a:gd name="T117"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7" h="497">
                    <a:moveTo>
                      <a:pt x="342" y="496"/>
                    </a:moveTo>
                    <a:cubicBezTo>
                      <a:pt x="344" y="496"/>
                      <a:pt x="346" y="491"/>
                      <a:pt x="346" y="484"/>
                    </a:cubicBezTo>
                    <a:cubicBezTo>
                      <a:pt x="346" y="477"/>
                      <a:pt x="340" y="458"/>
                      <a:pt x="333" y="441"/>
                    </a:cubicBezTo>
                    <a:lnTo>
                      <a:pt x="321" y="410"/>
                    </a:lnTo>
                    <a:lnTo>
                      <a:pt x="285" y="390"/>
                    </a:lnTo>
                    <a:lnTo>
                      <a:pt x="250" y="370"/>
                    </a:lnTo>
                    <a:lnTo>
                      <a:pt x="206" y="363"/>
                    </a:lnTo>
                    <a:lnTo>
                      <a:pt x="162" y="356"/>
                    </a:lnTo>
                    <a:lnTo>
                      <a:pt x="120" y="338"/>
                    </a:lnTo>
                    <a:lnTo>
                      <a:pt x="79" y="321"/>
                    </a:lnTo>
                    <a:lnTo>
                      <a:pt x="31" y="274"/>
                    </a:lnTo>
                    <a:lnTo>
                      <a:pt x="38" y="208"/>
                    </a:lnTo>
                    <a:lnTo>
                      <a:pt x="53" y="190"/>
                    </a:lnTo>
                    <a:lnTo>
                      <a:pt x="69" y="172"/>
                    </a:lnTo>
                    <a:lnTo>
                      <a:pt x="101" y="163"/>
                    </a:lnTo>
                    <a:lnTo>
                      <a:pt x="133" y="153"/>
                    </a:lnTo>
                    <a:lnTo>
                      <a:pt x="202" y="167"/>
                    </a:lnTo>
                    <a:cubicBezTo>
                      <a:pt x="240" y="175"/>
                      <a:pt x="284" y="186"/>
                      <a:pt x="300" y="191"/>
                    </a:cubicBezTo>
                    <a:lnTo>
                      <a:pt x="328" y="202"/>
                    </a:lnTo>
                    <a:lnTo>
                      <a:pt x="332" y="226"/>
                    </a:lnTo>
                    <a:lnTo>
                      <a:pt x="337" y="250"/>
                    </a:lnTo>
                    <a:lnTo>
                      <a:pt x="355" y="269"/>
                    </a:lnTo>
                    <a:cubicBezTo>
                      <a:pt x="365" y="279"/>
                      <a:pt x="380" y="298"/>
                      <a:pt x="388" y="310"/>
                    </a:cubicBezTo>
                    <a:cubicBezTo>
                      <a:pt x="396" y="323"/>
                      <a:pt x="403" y="339"/>
                      <a:pt x="404" y="346"/>
                    </a:cubicBezTo>
                    <a:lnTo>
                      <a:pt x="404" y="360"/>
                    </a:lnTo>
                    <a:lnTo>
                      <a:pt x="444" y="409"/>
                    </a:lnTo>
                    <a:lnTo>
                      <a:pt x="470" y="402"/>
                    </a:lnTo>
                    <a:lnTo>
                      <a:pt x="487" y="409"/>
                    </a:lnTo>
                    <a:lnTo>
                      <a:pt x="502" y="417"/>
                    </a:lnTo>
                    <a:lnTo>
                      <a:pt x="502" y="401"/>
                    </a:lnTo>
                    <a:lnTo>
                      <a:pt x="514" y="409"/>
                    </a:lnTo>
                    <a:lnTo>
                      <a:pt x="526" y="418"/>
                    </a:lnTo>
                    <a:lnTo>
                      <a:pt x="526" y="402"/>
                    </a:lnTo>
                    <a:lnTo>
                      <a:pt x="491" y="390"/>
                    </a:lnTo>
                    <a:lnTo>
                      <a:pt x="457" y="377"/>
                    </a:lnTo>
                    <a:lnTo>
                      <a:pt x="448" y="363"/>
                    </a:lnTo>
                    <a:lnTo>
                      <a:pt x="439" y="350"/>
                    </a:lnTo>
                    <a:lnTo>
                      <a:pt x="479" y="341"/>
                    </a:lnTo>
                    <a:lnTo>
                      <a:pt x="501" y="345"/>
                    </a:lnTo>
                    <a:cubicBezTo>
                      <a:pt x="512" y="347"/>
                      <a:pt x="532" y="351"/>
                      <a:pt x="544" y="353"/>
                    </a:cubicBezTo>
                    <a:lnTo>
                      <a:pt x="565" y="358"/>
                    </a:lnTo>
                    <a:lnTo>
                      <a:pt x="565" y="336"/>
                    </a:lnTo>
                    <a:lnTo>
                      <a:pt x="621" y="336"/>
                    </a:lnTo>
                    <a:lnTo>
                      <a:pt x="661" y="373"/>
                    </a:lnTo>
                    <a:cubicBezTo>
                      <a:pt x="684" y="394"/>
                      <a:pt x="710" y="422"/>
                      <a:pt x="718" y="435"/>
                    </a:cubicBezTo>
                    <a:lnTo>
                      <a:pt x="734" y="460"/>
                    </a:lnTo>
                    <a:lnTo>
                      <a:pt x="739" y="456"/>
                    </a:lnTo>
                    <a:lnTo>
                      <a:pt x="744" y="453"/>
                    </a:lnTo>
                    <a:lnTo>
                      <a:pt x="762" y="466"/>
                    </a:lnTo>
                    <a:lnTo>
                      <a:pt x="779" y="480"/>
                    </a:lnTo>
                    <a:lnTo>
                      <a:pt x="774" y="458"/>
                    </a:lnTo>
                    <a:lnTo>
                      <a:pt x="769" y="436"/>
                    </a:lnTo>
                    <a:lnTo>
                      <a:pt x="794" y="436"/>
                    </a:lnTo>
                    <a:lnTo>
                      <a:pt x="776" y="417"/>
                    </a:lnTo>
                    <a:lnTo>
                      <a:pt x="757" y="415"/>
                    </a:lnTo>
                    <a:lnTo>
                      <a:pt x="737" y="413"/>
                    </a:lnTo>
                    <a:lnTo>
                      <a:pt x="736" y="406"/>
                    </a:lnTo>
                    <a:lnTo>
                      <a:pt x="734" y="400"/>
                    </a:lnTo>
                    <a:lnTo>
                      <a:pt x="801" y="395"/>
                    </a:lnTo>
                    <a:lnTo>
                      <a:pt x="850" y="416"/>
                    </a:lnTo>
                    <a:lnTo>
                      <a:pt x="857" y="408"/>
                    </a:lnTo>
                    <a:cubicBezTo>
                      <a:pt x="860" y="403"/>
                      <a:pt x="863" y="396"/>
                      <a:pt x="863" y="392"/>
                    </a:cubicBezTo>
                    <a:lnTo>
                      <a:pt x="863" y="384"/>
                    </a:lnTo>
                    <a:lnTo>
                      <a:pt x="844" y="374"/>
                    </a:lnTo>
                    <a:cubicBezTo>
                      <a:pt x="833" y="368"/>
                      <a:pt x="821" y="357"/>
                      <a:pt x="816" y="350"/>
                    </a:cubicBezTo>
                    <a:lnTo>
                      <a:pt x="808" y="337"/>
                    </a:lnTo>
                    <a:lnTo>
                      <a:pt x="827" y="319"/>
                    </a:lnTo>
                    <a:lnTo>
                      <a:pt x="845" y="300"/>
                    </a:lnTo>
                    <a:lnTo>
                      <a:pt x="905" y="299"/>
                    </a:lnTo>
                    <a:lnTo>
                      <a:pt x="964" y="299"/>
                    </a:lnTo>
                    <a:lnTo>
                      <a:pt x="980" y="286"/>
                    </a:lnTo>
                    <a:cubicBezTo>
                      <a:pt x="989" y="280"/>
                      <a:pt x="996" y="271"/>
                      <a:pt x="996" y="269"/>
                    </a:cubicBezTo>
                    <a:cubicBezTo>
                      <a:pt x="996" y="266"/>
                      <a:pt x="986" y="249"/>
                      <a:pt x="972" y="232"/>
                    </a:cubicBezTo>
                    <a:lnTo>
                      <a:pt x="948" y="201"/>
                    </a:lnTo>
                    <a:lnTo>
                      <a:pt x="917" y="185"/>
                    </a:lnTo>
                    <a:lnTo>
                      <a:pt x="887" y="169"/>
                    </a:lnTo>
                    <a:lnTo>
                      <a:pt x="892" y="142"/>
                    </a:lnTo>
                    <a:lnTo>
                      <a:pt x="897" y="115"/>
                    </a:lnTo>
                    <a:lnTo>
                      <a:pt x="878" y="110"/>
                    </a:lnTo>
                    <a:lnTo>
                      <a:pt x="859" y="104"/>
                    </a:lnTo>
                    <a:lnTo>
                      <a:pt x="840" y="110"/>
                    </a:lnTo>
                    <a:lnTo>
                      <a:pt x="840" y="123"/>
                    </a:lnTo>
                    <a:cubicBezTo>
                      <a:pt x="840" y="130"/>
                      <a:pt x="838" y="135"/>
                      <a:pt x="836" y="135"/>
                    </a:cubicBezTo>
                    <a:cubicBezTo>
                      <a:pt x="833" y="135"/>
                      <a:pt x="823" y="131"/>
                      <a:pt x="813" y="125"/>
                    </a:cubicBezTo>
                    <a:lnTo>
                      <a:pt x="794" y="114"/>
                    </a:lnTo>
                    <a:lnTo>
                      <a:pt x="778" y="122"/>
                    </a:lnTo>
                    <a:lnTo>
                      <a:pt x="761" y="129"/>
                    </a:lnTo>
                    <a:lnTo>
                      <a:pt x="702" y="82"/>
                    </a:lnTo>
                    <a:lnTo>
                      <a:pt x="644" y="34"/>
                    </a:lnTo>
                    <a:lnTo>
                      <a:pt x="600" y="17"/>
                    </a:lnTo>
                    <a:lnTo>
                      <a:pt x="556" y="0"/>
                    </a:lnTo>
                    <a:lnTo>
                      <a:pt x="513" y="4"/>
                    </a:lnTo>
                    <a:lnTo>
                      <a:pt x="471" y="8"/>
                    </a:lnTo>
                    <a:lnTo>
                      <a:pt x="434" y="27"/>
                    </a:lnTo>
                    <a:lnTo>
                      <a:pt x="397" y="46"/>
                    </a:lnTo>
                    <a:lnTo>
                      <a:pt x="372" y="73"/>
                    </a:lnTo>
                    <a:lnTo>
                      <a:pt x="348" y="101"/>
                    </a:lnTo>
                    <a:lnTo>
                      <a:pt x="343" y="127"/>
                    </a:lnTo>
                    <a:lnTo>
                      <a:pt x="338" y="154"/>
                    </a:lnTo>
                    <a:lnTo>
                      <a:pt x="281" y="142"/>
                    </a:lnTo>
                    <a:cubicBezTo>
                      <a:pt x="250" y="135"/>
                      <a:pt x="206" y="127"/>
                      <a:pt x="184" y="125"/>
                    </a:cubicBezTo>
                    <a:lnTo>
                      <a:pt x="142" y="120"/>
                    </a:lnTo>
                    <a:lnTo>
                      <a:pt x="114" y="125"/>
                    </a:lnTo>
                    <a:lnTo>
                      <a:pt x="87" y="129"/>
                    </a:lnTo>
                    <a:lnTo>
                      <a:pt x="59" y="150"/>
                    </a:lnTo>
                    <a:lnTo>
                      <a:pt x="31" y="171"/>
                    </a:lnTo>
                    <a:lnTo>
                      <a:pt x="16" y="197"/>
                    </a:lnTo>
                    <a:lnTo>
                      <a:pt x="0" y="223"/>
                    </a:lnTo>
                    <a:lnTo>
                      <a:pt x="6" y="248"/>
                    </a:lnTo>
                    <a:cubicBezTo>
                      <a:pt x="8" y="262"/>
                      <a:pt x="16" y="281"/>
                      <a:pt x="22" y="291"/>
                    </a:cubicBezTo>
                    <a:cubicBezTo>
                      <a:pt x="28" y="301"/>
                      <a:pt x="42" y="316"/>
                      <a:pt x="54" y="326"/>
                    </a:cubicBezTo>
                    <a:cubicBezTo>
                      <a:pt x="66" y="335"/>
                      <a:pt x="91" y="349"/>
                      <a:pt x="110" y="357"/>
                    </a:cubicBezTo>
                    <a:cubicBezTo>
                      <a:pt x="129" y="365"/>
                      <a:pt x="174" y="377"/>
                      <a:pt x="208" y="384"/>
                    </a:cubicBezTo>
                    <a:lnTo>
                      <a:pt x="271" y="398"/>
                    </a:lnTo>
                    <a:lnTo>
                      <a:pt x="293" y="412"/>
                    </a:lnTo>
                    <a:lnTo>
                      <a:pt x="314" y="426"/>
                    </a:lnTo>
                    <a:lnTo>
                      <a:pt x="326" y="461"/>
                    </a:lnTo>
                    <a:cubicBezTo>
                      <a:pt x="333" y="481"/>
                      <a:pt x="340" y="496"/>
                      <a:pt x="342" y="496"/>
                    </a:cubicBezTo>
                  </a:path>
                </a:pathLst>
              </a:custGeom>
              <a:solidFill>
                <a:srgbClr val="2E2E2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5" name="Freeform 35"/>
              <p:cNvSpPr>
                <a:spLocks noChangeArrowheads="1"/>
              </p:cNvSpPr>
              <p:nvPr/>
            </p:nvSpPr>
            <p:spPr bwMode="auto">
              <a:xfrm>
                <a:off x="186" y="1066"/>
                <a:ext cx="376" cy="184"/>
              </a:xfrm>
              <a:custGeom>
                <a:avLst/>
                <a:gdLst>
                  <a:gd name="T0" fmla="*/ 325 w 992"/>
                  <a:gd name="T1" fmla="*/ 443 h 485"/>
                  <a:gd name="T2" fmla="*/ 254 w 992"/>
                  <a:gd name="T3" fmla="*/ 374 h 485"/>
                  <a:gd name="T4" fmla="*/ 98 w 992"/>
                  <a:gd name="T5" fmla="*/ 330 h 485"/>
                  <a:gd name="T6" fmla="*/ 21 w 992"/>
                  <a:gd name="T7" fmla="*/ 220 h 485"/>
                  <a:gd name="T8" fmla="*/ 79 w 992"/>
                  <a:gd name="T9" fmla="*/ 157 h 485"/>
                  <a:gd name="T10" fmla="*/ 300 w 992"/>
                  <a:gd name="T11" fmla="*/ 186 h 485"/>
                  <a:gd name="T12" fmla="*/ 345 w 992"/>
                  <a:gd name="T13" fmla="*/ 257 h 485"/>
                  <a:gd name="T14" fmla="*/ 395 w 992"/>
                  <a:gd name="T15" fmla="*/ 337 h 485"/>
                  <a:gd name="T16" fmla="*/ 436 w 992"/>
                  <a:gd name="T17" fmla="*/ 392 h 485"/>
                  <a:gd name="T18" fmla="*/ 486 w 992"/>
                  <a:gd name="T19" fmla="*/ 384 h 485"/>
                  <a:gd name="T20" fmla="*/ 427 w 992"/>
                  <a:gd name="T21" fmla="*/ 349 h 485"/>
                  <a:gd name="T22" fmla="*/ 472 w 992"/>
                  <a:gd name="T23" fmla="*/ 330 h 485"/>
                  <a:gd name="T24" fmla="*/ 549 w 992"/>
                  <a:gd name="T25" fmla="*/ 346 h 485"/>
                  <a:gd name="T26" fmla="*/ 548 w 992"/>
                  <a:gd name="T27" fmla="*/ 330 h 485"/>
                  <a:gd name="T28" fmla="*/ 702 w 992"/>
                  <a:gd name="T29" fmla="*/ 407 h 485"/>
                  <a:gd name="T30" fmla="*/ 730 w 992"/>
                  <a:gd name="T31" fmla="*/ 450 h 485"/>
                  <a:gd name="T32" fmla="*/ 753 w 992"/>
                  <a:gd name="T33" fmla="*/ 451 h 485"/>
                  <a:gd name="T34" fmla="*/ 754 w 992"/>
                  <a:gd name="T35" fmla="*/ 431 h 485"/>
                  <a:gd name="T36" fmla="*/ 771 w 992"/>
                  <a:gd name="T37" fmla="*/ 414 h 485"/>
                  <a:gd name="T38" fmla="*/ 727 w 992"/>
                  <a:gd name="T39" fmla="*/ 401 h 485"/>
                  <a:gd name="T40" fmla="*/ 790 w 992"/>
                  <a:gd name="T41" fmla="*/ 378 h 485"/>
                  <a:gd name="T42" fmla="*/ 831 w 992"/>
                  <a:gd name="T43" fmla="*/ 397 h 485"/>
                  <a:gd name="T44" fmla="*/ 857 w 992"/>
                  <a:gd name="T45" fmla="*/ 391 h 485"/>
                  <a:gd name="T46" fmla="*/ 812 w 992"/>
                  <a:gd name="T47" fmla="*/ 377 h 485"/>
                  <a:gd name="T48" fmla="*/ 799 w 992"/>
                  <a:gd name="T49" fmla="*/ 336 h 485"/>
                  <a:gd name="T50" fmla="*/ 832 w 992"/>
                  <a:gd name="T51" fmla="*/ 299 h 485"/>
                  <a:gd name="T52" fmla="*/ 937 w 992"/>
                  <a:gd name="T53" fmla="*/ 291 h 485"/>
                  <a:gd name="T54" fmla="*/ 991 w 992"/>
                  <a:gd name="T55" fmla="*/ 264 h 485"/>
                  <a:gd name="T56" fmla="*/ 903 w 992"/>
                  <a:gd name="T57" fmla="*/ 179 h 485"/>
                  <a:gd name="T58" fmla="*/ 888 w 992"/>
                  <a:gd name="T59" fmla="*/ 123 h 485"/>
                  <a:gd name="T60" fmla="*/ 833 w 992"/>
                  <a:gd name="T61" fmla="*/ 116 h 485"/>
                  <a:gd name="T62" fmla="*/ 805 w 992"/>
                  <a:gd name="T63" fmla="*/ 114 h 485"/>
                  <a:gd name="T64" fmla="*/ 646 w 992"/>
                  <a:gd name="T65" fmla="*/ 38 h 485"/>
                  <a:gd name="T66" fmla="*/ 517 w 992"/>
                  <a:gd name="T67" fmla="*/ 0 h 485"/>
                  <a:gd name="T68" fmla="*/ 411 w 992"/>
                  <a:gd name="T69" fmla="*/ 28 h 485"/>
                  <a:gd name="T70" fmla="*/ 340 w 992"/>
                  <a:gd name="T71" fmla="*/ 109 h 485"/>
                  <a:gd name="T72" fmla="*/ 268 w 992"/>
                  <a:gd name="T73" fmla="*/ 136 h 485"/>
                  <a:gd name="T74" fmla="*/ 89 w 992"/>
                  <a:gd name="T75" fmla="*/ 126 h 485"/>
                  <a:gd name="T76" fmla="*/ 11 w 992"/>
                  <a:gd name="T77" fmla="*/ 189 h 485"/>
                  <a:gd name="T78" fmla="*/ 12 w 992"/>
                  <a:gd name="T79" fmla="*/ 281 h 485"/>
                  <a:gd name="T80" fmla="*/ 107 w 992"/>
                  <a:gd name="T81" fmla="*/ 352 h 485"/>
                  <a:gd name="T82" fmla="*/ 275 w 992"/>
                  <a:gd name="T83" fmla="*/ 393 h 485"/>
                  <a:gd name="T84" fmla="*/ 322 w 992"/>
                  <a:gd name="T85" fmla="*/ 456 h 485"/>
                  <a:gd name="T86" fmla="*/ 513 w 992"/>
                  <a:gd name="T87" fmla="*/ 397 h 485"/>
                  <a:gd name="T88" fmla="*/ 497 w 992"/>
                  <a:gd name="T89" fmla="*/ 397 h 485"/>
                  <a:gd name="T90" fmla="*/ 493 w 992"/>
                  <a:gd name="T91" fmla="*/ 39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2" h="485">
                    <a:moveTo>
                      <a:pt x="322" y="456"/>
                    </a:moveTo>
                    <a:cubicBezTo>
                      <a:pt x="330" y="473"/>
                      <a:pt x="336" y="484"/>
                      <a:pt x="336" y="479"/>
                    </a:cubicBezTo>
                    <a:cubicBezTo>
                      <a:pt x="336" y="475"/>
                      <a:pt x="331" y="459"/>
                      <a:pt x="325" y="443"/>
                    </a:cubicBezTo>
                    <a:lnTo>
                      <a:pt x="313" y="414"/>
                    </a:lnTo>
                    <a:lnTo>
                      <a:pt x="296" y="399"/>
                    </a:lnTo>
                    <a:cubicBezTo>
                      <a:pt x="287" y="391"/>
                      <a:pt x="268" y="380"/>
                      <a:pt x="254" y="374"/>
                    </a:cubicBezTo>
                    <a:cubicBezTo>
                      <a:pt x="240" y="368"/>
                      <a:pt x="207" y="360"/>
                      <a:pt x="182" y="356"/>
                    </a:cubicBezTo>
                    <a:lnTo>
                      <a:pt x="137" y="349"/>
                    </a:lnTo>
                    <a:lnTo>
                      <a:pt x="98" y="330"/>
                    </a:lnTo>
                    <a:lnTo>
                      <a:pt x="58" y="311"/>
                    </a:lnTo>
                    <a:lnTo>
                      <a:pt x="21" y="268"/>
                    </a:lnTo>
                    <a:lnTo>
                      <a:pt x="21" y="220"/>
                    </a:lnTo>
                    <a:lnTo>
                      <a:pt x="37" y="192"/>
                    </a:lnTo>
                    <a:lnTo>
                      <a:pt x="54" y="164"/>
                    </a:lnTo>
                    <a:lnTo>
                      <a:pt x="79" y="157"/>
                    </a:lnTo>
                    <a:cubicBezTo>
                      <a:pt x="93" y="153"/>
                      <a:pt x="114" y="149"/>
                      <a:pt x="127" y="149"/>
                    </a:cubicBezTo>
                    <a:cubicBezTo>
                      <a:pt x="140" y="149"/>
                      <a:pt x="177" y="155"/>
                      <a:pt x="210" y="163"/>
                    </a:cubicBezTo>
                    <a:cubicBezTo>
                      <a:pt x="244" y="170"/>
                      <a:pt x="284" y="181"/>
                      <a:pt x="300" y="186"/>
                    </a:cubicBezTo>
                    <a:lnTo>
                      <a:pt x="329" y="196"/>
                    </a:lnTo>
                    <a:lnTo>
                      <a:pt x="329" y="241"/>
                    </a:lnTo>
                    <a:lnTo>
                      <a:pt x="345" y="257"/>
                    </a:lnTo>
                    <a:cubicBezTo>
                      <a:pt x="354" y="266"/>
                      <a:pt x="370" y="285"/>
                      <a:pt x="380" y="299"/>
                    </a:cubicBezTo>
                    <a:lnTo>
                      <a:pt x="400" y="325"/>
                    </a:lnTo>
                    <a:lnTo>
                      <a:pt x="395" y="337"/>
                    </a:lnTo>
                    <a:lnTo>
                      <a:pt x="390" y="350"/>
                    </a:lnTo>
                    <a:lnTo>
                      <a:pt x="412" y="372"/>
                    </a:lnTo>
                    <a:cubicBezTo>
                      <a:pt x="423" y="384"/>
                      <a:pt x="434" y="393"/>
                      <a:pt x="436" y="392"/>
                    </a:cubicBezTo>
                    <a:cubicBezTo>
                      <a:pt x="437" y="392"/>
                      <a:pt x="449" y="394"/>
                      <a:pt x="462" y="397"/>
                    </a:cubicBezTo>
                    <a:lnTo>
                      <a:pt x="486" y="403"/>
                    </a:lnTo>
                    <a:lnTo>
                      <a:pt x="486" y="384"/>
                    </a:lnTo>
                    <a:lnTo>
                      <a:pt x="465" y="384"/>
                    </a:lnTo>
                    <a:lnTo>
                      <a:pt x="446" y="366"/>
                    </a:lnTo>
                    <a:lnTo>
                      <a:pt x="427" y="349"/>
                    </a:lnTo>
                    <a:lnTo>
                      <a:pt x="442" y="340"/>
                    </a:lnTo>
                    <a:lnTo>
                      <a:pt x="457" y="330"/>
                    </a:lnTo>
                    <a:lnTo>
                      <a:pt x="472" y="330"/>
                    </a:lnTo>
                    <a:cubicBezTo>
                      <a:pt x="479" y="330"/>
                      <a:pt x="499" y="335"/>
                      <a:pt x="514" y="340"/>
                    </a:cubicBezTo>
                    <a:lnTo>
                      <a:pt x="542" y="350"/>
                    </a:lnTo>
                    <a:lnTo>
                      <a:pt x="549" y="346"/>
                    </a:lnTo>
                    <a:lnTo>
                      <a:pt x="557" y="342"/>
                    </a:lnTo>
                    <a:lnTo>
                      <a:pt x="552" y="336"/>
                    </a:lnTo>
                    <a:lnTo>
                      <a:pt x="548" y="330"/>
                    </a:lnTo>
                    <a:lnTo>
                      <a:pt x="616" y="330"/>
                    </a:lnTo>
                    <a:lnTo>
                      <a:pt x="659" y="368"/>
                    </a:lnTo>
                    <a:lnTo>
                      <a:pt x="702" y="407"/>
                    </a:lnTo>
                    <a:lnTo>
                      <a:pt x="712" y="429"/>
                    </a:lnTo>
                    <a:lnTo>
                      <a:pt x="723" y="450"/>
                    </a:lnTo>
                    <a:lnTo>
                      <a:pt x="730" y="450"/>
                    </a:lnTo>
                    <a:cubicBezTo>
                      <a:pt x="734" y="450"/>
                      <a:pt x="737" y="447"/>
                      <a:pt x="737" y="443"/>
                    </a:cubicBezTo>
                    <a:lnTo>
                      <a:pt x="737" y="435"/>
                    </a:lnTo>
                    <a:lnTo>
                      <a:pt x="753" y="451"/>
                    </a:lnTo>
                    <a:lnTo>
                      <a:pt x="769" y="467"/>
                    </a:lnTo>
                    <a:lnTo>
                      <a:pt x="764" y="454"/>
                    </a:lnTo>
                    <a:cubicBezTo>
                      <a:pt x="761" y="446"/>
                      <a:pt x="757" y="436"/>
                      <a:pt x="754" y="431"/>
                    </a:cubicBezTo>
                    <a:lnTo>
                      <a:pt x="750" y="421"/>
                    </a:lnTo>
                    <a:lnTo>
                      <a:pt x="777" y="430"/>
                    </a:lnTo>
                    <a:lnTo>
                      <a:pt x="771" y="414"/>
                    </a:lnTo>
                    <a:lnTo>
                      <a:pt x="748" y="410"/>
                    </a:lnTo>
                    <a:lnTo>
                      <a:pt x="726" y="407"/>
                    </a:lnTo>
                    <a:lnTo>
                      <a:pt x="727" y="401"/>
                    </a:lnTo>
                    <a:lnTo>
                      <a:pt x="728" y="394"/>
                    </a:lnTo>
                    <a:lnTo>
                      <a:pt x="759" y="386"/>
                    </a:lnTo>
                    <a:lnTo>
                      <a:pt x="790" y="378"/>
                    </a:lnTo>
                    <a:lnTo>
                      <a:pt x="795" y="388"/>
                    </a:lnTo>
                    <a:lnTo>
                      <a:pt x="799" y="397"/>
                    </a:lnTo>
                    <a:lnTo>
                      <a:pt x="831" y="397"/>
                    </a:lnTo>
                    <a:lnTo>
                      <a:pt x="831" y="413"/>
                    </a:lnTo>
                    <a:lnTo>
                      <a:pt x="844" y="402"/>
                    </a:lnTo>
                    <a:lnTo>
                      <a:pt x="857" y="391"/>
                    </a:lnTo>
                    <a:lnTo>
                      <a:pt x="836" y="370"/>
                    </a:lnTo>
                    <a:lnTo>
                      <a:pt x="824" y="373"/>
                    </a:lnTo>
                    <a:lnTo>
                      <a:pt x="812" y="377"/>
                    </a:lnTo>
                    <a:lnTo>
                      <a:pt x="823" y="368"/>
                    </a:lnTo>
                    <a:lnTo>
                      <a:pt x="811" y="352"/>
                    </a:lnTo>
                    <a:lnTo>
                      <a:pt x="799" y="336"/>
                    </a:lnTo>
                    <a:lnTo>
                      <a:pt x="803" y="323"/>
                    </a:lnTo>
                    <a:lnTo>
                      <a:pt x="808" y="310"/>
                    </a:lnTo>
                    <a:lnTo>
                      <a:pt x="832" y="299"/>
                    </a:lnTo>
                    <a:lnTo>
                      <a:pt x="856" y="289"/>
                    </a:lnTo>
                    <a:lnTo>
                      <a:pt x="888" y="290"/>
                    </a:lnTo>
                    <a:cubicBezTo>
                      <a:pt x="906" y="291"/>
                      <a:pt x="928" y="291"/>
                      <a:pt x="937" y="291"/>
                    </a:cubicBezTo>
                    <a:lnTo>
                      <a:pt x="952" y="290"/>
                    </a:lnTo>
                    <a:lnTo>
                      <a:pt x="972" y="277"/>
                    </a:lnTo>
                    <a:lnTo>
                      <a:pt x="991" y="264"/>
                    </a:lnTo>
                    <a:lnTo>
                      <a:pt x="964" y="230"/>
                    </a:lnTo>
                    <a:lnTo>
                      <a:pt x="937" y="196"/>
                    </a:lnTo>
                    <a:lnTo>
                      <a:pt x="903" y="179"/>
                    </a:lnTo>
                    <a:cubicBezTo>
                      <a:pt x="885" y="170"/>
                      <a:pt x="870" y="161"/>
                      <a:pt x="870" y="159"/>
                    </a:cubicBezTo>
                    <a:cubicBezTo>
                      <a:pt x="870" y="158"/>
                      <a:pt x="874" y="149"/>
                      <a:pt x="879" y="140"/>
                    </a:cubicBezTo>
                    <a:lnTo>
                      <a:pt x="888" y="123"/>
                    </a:lnTo>
                    <a:lnTo>
                      <a:pt x="868" y="103"/>
                    </a:lnTo>
                    <a:lnTo>
                      <a:pt x="837" y="103"/>
                    </a:lnTo>
                    <a:lnTo>
                      <a:pt x="833" y="116"/>
                    </a:lnTo>
                    <a:cubicBezTo>
                      <a:pt x="831" y="123"/>
                      <a:pt x="826" y="129"/>
                      <a:pt x="822" y="129"/>
                    </a:cubicBezTo>
                    <a:cubicBezTo>
                      <a:pt x="819" y="129"/>
                      <a:pt x="814" y="126"/>
                      <a:pt x="810" y="122"/>
                    </a:cubicBezTo>
                    <a:lnTo>
                      <a:pt x="805" y="114"/>
                    </a:lnTo>
                    <a:lnTo>
                      <a:pt x="749" y="122"/>
                    </a:lnTo>
                    <a:lnTo>
                      <a:pt x="698" y="80"/>
                    </a:lnTo>
                    <a:lnTo>
                      <a:pt x="646" y="38"/>
                    </a:lnTo>
                    <a:lnTo>
                      <a:pt x="603" y="19"/>
                    </a:lnTo>
                    <a:lnTo>
                      <a:pt x="560" y="0"/>
                    </a:lnTo>
                    <a:lnTo>
                      <a:pt x="517" y="0"/>
                    </a:lnTo>
                    <a:lnTo>
                      <a:pt x="474" y="0"/>
                    </a:lnTo>
                    <a:lnTo>
                      <a:pt x="443" y="14"/>
                    </a:lnTo>
                    <a:lnTo>
                      <a:pt x="411" y="28"/>
                    </a:lnTo>
                    <a:lnTo>
                      <a:pt x="378" y="56"/>
                    </a:lnTo>
                    <a:lnTo>
                      <a:pt x="344" y="85"/>
                    </a:lnTo>
                    <a:lnTo>
                      <a:pt x="340" y="109"/>
                    </a:lnTo>
                    <a:cubicBezTo>
                      <a:pt x="337" y="123"/>
                      <a:pt x="333" y="137"/>
                      <a:pt x="330" y="141"/>
                    </a:cubicBezTo>
                    <a:lnTo>
                      <a:pt x="325" y="149"/>
                    </a:lnTo>
                    <a:lnTo>
                      <a:pt x="268" y="136"/>
                    </a:lnTo>
                    <a:cubicBezTo>
                      <a:pt x="237" y="130"/>
                      <a:pt x="191" y="122"/>
                      <a:pt x="165" y="119"/>
                    </a:cubicBezTo>
                    <a:lnTo>
                      <a:pt x="120" y="115"/>
                    </a:lnTo>
                    <a:lnTo>
                      <a:pt x="89" y="126"/>
                    </a:lnTo>
                    <a:cubicBezTo>
                      <a:pt x="72" y="132"/>
                      <a:pt x="50" y="143"/>
                      <a:pt x="40" y="151"/>
                    </a:cubicBezTo>
                    <a:lnTo>
                      <a:pt x="22" y="166"/>
                    </a:lnTo>
                    <a:lnTo>
                      <a:pt x="11" y="189"/>
                    </a:lnTo>
                    <a:lnTo>
                      <a:pt x="0" y="212"/>
                    </a:lnTo>
                    <a:lnTo>
                      <a:pt x="0" y="258"/>
                    </a:lnTo>
                    <a:lnTo>
                      <a:pt x="12" y="281"/>
                    </a:lnTo>
                    <a:lnTo>
                      <a:pt x="25" y="303"/>
                    </a:lnTo>
                    <a:lnTo>
                      <a:pt x="54" y="323"/>
                    </a:lnTo>
                    <a:cubicBezTo>
                      <a:pt x="69" y="333"/>
                      <a:pt x="93" y="346"/>
                      <a:pt x="107" y="352"/>
                    </a:cubicBezTo>
                    <a:cubicBezTo>
                      <a:pt x="120" y="358"/>
                      <a:pt x="148" y="366"/>
                      <a:pt x="169" y="370"/>
                    </a:cubicBezTo>
                    <a:cubicBezTo>
                      <a:pt x="190" y="374"/>
                      <a:pt x="223" y="381"/>
                      <a:pt x="241" y="385"/>
                    </a:cubicBezTo>
                    <a:lnTo>
                      <a:pt x="275" y="393"/>
                    </a:lnTo>
                    <a:lnTo>
                      <a:pt x="292" y="409"/>
                    </a:lnTo>
                    <a:lnTo>
                      <a:pt x="309" y="425"/>
                    </a:lnTo>
                    <a:lnTo>
                      <a:pt x="322" y="456"/>
                    </a:lnTo>
                    <a:close/>
                    <a:moveTo>
                      <a:pt x="513" y="403"/>
                    </a:moveTo>
                    <a:cubicBezTo>
                      <a:pt x="515" y="403"/>
                      <a:pt x="517" y="402"/>
                      <a:pt x="517" y="400"/>
                    </a:cubicBezTo>
                    <a:cubicBezTo>
                      <a:pt x="517" y="398"/>
                      <a:pt x="515" y="397"/>
                      <a:pt x="513" y="397"/>
                    </a:cubicBezTo>
                    <a:cubicBezTo>
                      <a:pt x="511" y="397"/>
                      <a:pt x="509" y="398"/>
                      <a:pt x="509" y="400"/>
                    </a:cubicBezTo>
                    <a:cubicBezTo>
                      <a:pt x="509" y="402"/>
                      <a:pt x="511" y="403"/>
                      <a:pt x="513" y="403"/>
                    </a:cubicBezTo>
                    <a:close/>
                    <a:moveTo>
                      <a:pt x="497" y="397"/>
                    </a:moveTo>
                    <a:cubicBezTo>
                      <a:pt x="499" y="397"/>
                      <a:pt x="501" y="395"/>
                      <a:pt x="501" y="394"/>
                    </a:cubicBezTo>
                    <a:cubicBezTo>
                      <a:pt x="501" y="392"/>
                      <a:pt x="499" y="390"/>
                      <a:pt x="497" y="390"/>
                    </a:cubicBezTo>
                    <a:cubicBezTo>
                      <a:pt x="495" y="390"/>
                      <a:pt x="493" y="392"/>
                      <a:pt x="493" y="394"/>
                    </a:cubicBezTo>
                    <a:cubicBezTo>
                      <a:pt x="493" y="395"/>
                      <a:pt x="495" y="397"/>
                      <a:pt x="497" y="397"/>
                    </a:cubicBezTo>
                    <a:close/>
                  </a:path>
                </a:pathLst>
              </a:custGeom>
              <a:solidFill>
                <a:srgbClr val="010101"/>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16" name="Group 36"/>
            <p:cNvGrpSpPr>
              <a:grpSpLocks/>
            </p:cNvGrpSpPr>
            <p:nvPr/>
          </p:nvGrpSpPr>
          <p:grpSpPr bwMode="auto">
            <a:xfrm>
              <a:off x="2253756" y="5149988"/>
              <a:ext cx="4250767" cy="694150"/>
              <a:chOff x="835" y="788"/>
              <a:chExt cx="1782" cy="291"/>
            </a:xfrm>
          </p:grpSpPr>
          <p:grpSp>
            <p:nvGrpSpPr>
              <p:cNvPr id="217" name="Group 37"/>
              <p:cNvGrpSpPr>
                <a:grpSpLocks/>
              </p:cNvGrpSpPr>
              <p:nvPr/>
            </p:nvGrpSpPr>
            <p:grpSpPr bwMode="auto">
              <a:xfrm>
                <a:off x="835" y="788"/>
                <a:ext cx="214" cy="291"/>
                <a:chOff x="835" y="788"/>
                <a:chExt cx="214" cy="291"/>
              </a:xfrm>
            </p:grpSpPr>
            <p:sp>
              <p:nvSpPr>
                <p:cNvPr id="236" name="Freeform 38"/>
                <p:cNvSpPr>
                  <a:spLocks noChangeArrowheads="1"/>
                </p:cNvSpPr>
                <p:nvPr/>
              </p:nvSpPr>
              <p:spPr bwMode="auto">
                <a:xfrm>
                  <a:off x="835"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7" name="Freeform 39"/>
                <p:cNvSpPr>
                  <a:spLocks noChangeArrowheads="1"/>
                </p:cNvSpPr>
                <p:nvPr/>
              </p:nvSpPr>
              <p:spPr bwMode="auto">
                <a:xfrm>
                  <a:off x="835"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18" name="Group 217"/>
              <p:cNvGrpSpPr>
                <a:grpSpLocks/>
              </p:cNvGrpSpPr>
              <p:nvPr/>
            </p:nvGrpSpPr>
            <p:grpSpPr bwMode="auto">
              <a:xfrm>
                <a:off x="1620" y="788"/>
                <a:ext cx="214" cy="291"/>
                <a:chOff x="1620" y="788"/>
                <a:chExt cx="214" cy="291"/>
              </a:xfrm>
            </p:grpSpPr>
            <p:sp>
              <p:nvSpPr>
                <p:cNvPr id="234" name="Freeform 41"/>
                <p:cNvSpPr>
                  <a:spLocks noChangeArrowheads="1"/>
                </p:cNvSpPr>
                <p:nvPr/>
              </p:nvSpPr>
              <p:spPr bwMode="auto">
                <a:xfrm>
                  <a:off x="1620"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5" name="Freeform 42"/>
                <p:cNvSpPr>
                  <a:spLocks noChangeArrowheads="1"/>
                </p:cNvSpPr>
                <p:nvPr/>
              </p:nvSpPr>
              <p:spPr bwMode="auto">
                <a:xfrm>
                  <a:off x="1620"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19" name="Group 43"/>
              <p:cNvGrpSpPr>
                <a:grpSpLocks/>
              </p:cNvGrpSpPr>
              <p:nvPr/>
            </p:nvGrpSpPr>
            <p:grpSpPr bwMode="auto">
              <a:xfrm>
                <a:off x="1882" y="788"/>
                <a:ext cx="214" cy="291"/>
                <a:chOff x="1882" y="788"/>
                <a:chExt cx="214" cy="291"/>
              </a:xfrm>
            </p:grpSpPr>
            <p:sp>
              <p:nvSpPr>
                <p:cNvPr id="232" name="Freeform 44"/>
                <p:cNvSpPr>
                  <a:spLocks noChangeArrowheads="1"/>
                </p:cNvSpPr>
                <p:nvPr/>
              </p:nvSpPr>
              <p:spPr bwMode="auto">
                <a:xfrm>
                  <a:off x="1882"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3" name="Freeform 45"/>
                <p:cNvSpPr>
                  <a:spLocks noChangeArrowheads="1"/>
                </p:cNvSpPr>
                <p:nvPr/>
              </p:nvSpPr>
              <p:spPr bwMode="auto">
                <a:xfrm>
                  <a:off x="1882"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20" name="Group 46"/>
              <p:cNvGrpSpPr>
                <a:grpSpLocks/>
              </p:cNvGrpSpPr>
              <p:nvPr/>
            </p:nvGrpSpPr>
            <p:grpSpPr bwMode="auto">
              <a:xfrm>
                <a:off x="2143" y="788"/>
                <a:ext cx="214" cy="291"/>
                <a:chOff x="2143" y="788"/>
                <a:chExt cx="214" cy="291"/>
              </a:xfrm>
            </p:grpSpPr>
            <p:sp>
              <p:nvSpPr>
                <p:cNvPr id="230" name="Freeform 47"/>
                <p:cNvSpPr>
                  <a:spLocks noChangeArrowheads="1"/>
                </p:cNvSpPr>
                <p:nvPr/>
              </p:nvSpPr>
              <p:spPr bwMode="auto">
                <a:xfrm>
                  <a:off x="2143"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1" name="Freeform 48"/>
                <p:cNvSpPr>
                  <a:spLocks noChangeArrowheads="1"/>
                </p:cNvSpPr>
                <p:nvPr/>
              </p:nvSpPr>
              <p:spPr bwMode="auto">
                <a:xfrm>
                  <a:off x="2143"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21" name="Group 49"/>
              <p:cNvGrpSpPr>
                <a:grpSpLocks/>
              </p:cNvGrpSpPr>
              <p:nvPr/>
            </p:nvGrpSpPr>
            <p:grpSpPr bwMode="auto">
              <a:xfrm>
                <a:off x="2403" y="788"/>
                <a:ext cx="214" cy="291"/>
                <a:chOff x="2403" y="788"/>
                <a:chExt cx="214" cy="291"/>
              </a:xfrm>
            </p:grpSpPr>
            <p:sp>
              <p:nvSpPr>
                <p:cNvPr id="228" name="Freeform 227"/>
                <p:cNvSpPr>
                  <a:spLocks noChangeArrowheads="1"/>
                </p:cNvSpPr>
                <p:nvPr/>
              </p:nvSpPr>
              <p:spPr bwMode="auto">
                <a:xfrm>
                  <a:off x="2403"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9" name="Freeform 228"/>
                <p:cNvSpPr>
                  <a:spLocks noChangeArrowheads="1"/>
                </p:cNvSpPr>
                <p:nvPr/>
              </p:nvSpPr>
              <p:spPr bwMode="auto">
                <a:xfrm>
                  <a:off x="2403"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22" name="Group 52"/>
              <p:cNvGrpSpPr>
                <a:grpSpLocks/>
              </p:cNvGrpSpPr>
              <p:nvPr/>
            </p:nvGrpSpPr>
            <p:grpSpPr bwMode="auto">
              <a:xfrm>
                <a:off x="1097" y="788"/>
                <a:ext cx="214" cy="291"/>
                <a:chOff x="1097" y="788"/>
                <a:chExt cx="214" cy="291"/>
              </a:xfrm>
            </p:grpSpPr>
            <p:sp>
              <p:nvSpPr>
                <p:cNvPr id="226" name="Freeform 53"/>
                <p:cNvSpPr>
                  <a:spLocks noChangeArrowheads="1"/>
                </p:cNvSpPr>
                <p:nvPr/>
              </p:nvSpPr>
              <p:spPr bwMode="auto">
                <a:xfrm>
                  <a:off x="1097"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7" name="Freeform 54"/>
                <p:cNvSpPr>
                  <a:spLocks noChangeArrowheads="1"/>
                </p:cNvSpPr>
                <p:nvPr/>
              </p:nvSpPr>
              <p:spPr bwMode="auto">
                <a:xfrm>
                  <a:off x="1097"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23" name="Group 55"/>
              <p:cNvGrpSpPr>
                <a:grpSpLocks/>
              </p:cNvGrpSpPr>
              <p:nvPr/>
            </p:nvGrpSpPr>
            <p:grpSpPr bwMode="auto">
              <a:xfrm>
                <a:off x="1358" y="788"/>
                <a:ext cx="214" cy="291"/>
                <a:chOff x="1358" y="788"/>
                <a:chExt cx="214" cy="291"/>
              </a:xfrm>
            </p:grpSpPr>
            <p:sp>
              <p:nvSpPr>
                <p:cNvPr id="224" name="Freeform 56"/>
                <p:cNvSpPr>
                  <a:spLocks noChangeArrowheads="1"/>
                </p:cNvSpPr>
                <p:nvPr/>
              </p:nvSpPr>
              <p:spPr bwMode="auto">
                <a:xfrm>
                  <a:off x="1358" y="788"/>
                  <a:ext cx="214" cy="291"/>
                </a:xfrm>
                <a:custGeom>
                  <a:avLst/>
                  <a:gdLst>
                    <a:gd name="G0" fmla="+- 1 0 0"/>
                    <a:gd name="G1" fmla="*/ 1 39693 55456"/>
                    <a:gd name="G2" fmla="*/ 1 35987 55552"/>
                    <a:gd name="G3" fmla="*/ G2 1 180"/>
                    <a:gd name="G4" fmla="*/ G1 1 G3"/>
                    <a:gd name="G5" fmla="+- 1 0 0"/>
                    <a:gd name="G6" fmla="+- 1 0 0"/>
                    <a:gd name="G7" fmla="+- 1 0 0"/>
                    <a:gd name="G8" fmla="+- 1 0 0"/>
                    <a:gd name="G9" fmla="*/ 1 25611 45568"/>
                    <a:gd name="G10" fmla="*/ 1 35987 55552"/>
                    <a:gd name="G11" fmla="*/ G10 1 180"/>
                    <a:gd name="G12" fmla="*/ G9 1 G11"/>
                    <a:gd name="G13" fmla="+- 1 0 0"/>
                    <a:gd name="G14" fmla="+- 1 0 0"/>
                    <a:gd name="G15" fmla="+- 1 0 0"/>
                    <a:gd name="G16" fmla="+- 1 0 0"/>
                    <a:gd name="G17" fmla="+- 340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T0" fmla="*/ 8 256 1"/>
                    <a:gd name="T1" fmla="*/ 0 256 1"/>
                    <a:gd name="G30" fmla="+- 0 T0 T1"/>
                    <a:gd name="G31" fmla="cos 753 G30"/>
                    <a:gd name="G32" fmla="+- 755 0 0"/>
                    <a:gd name="G33" fmla="+- 0 0 0"/>
                    <a:gd name="G34" fmla="+- 2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24577 2"/>
                    <a:gd name="G58" fmla="+- 1 0 0"/>
                    <a:gd name="G59" fmla="+- 1 0 0"/>
                    <a:gd name="G60" fmla="+- 1 0 0"/>
                    <a:gd name="G61" fmla="+- 1 0 0"/>
                    <a:gd name="G62" fmla="+- 1 0 0"/>
                    <a:gd name="G63" fmla="+- 1 0 0"/>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84 0 0"/>
                    <a:gd name="G84" fmla="+- 0 0 0"/>
                    <a:gd name="G85" fmla="+- 169 0 0"/>
                    <a:gd name="G86" fmla="+- 148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T2" fmla="*/ 443 w 570"/>
                    <a:gd name="T3" fmla="*/ 3 h 758"/>
                    <a:gd name="T4" fmla="*/ 548 w 570"/>
                    <a:gd name="T5" fmla="*/ 55 h 758"/>
                    <a:gd name="T6" fmla="*/ 566 w 570"/>
                    <a:gd name="T7" fmla="*/ 84 h 758"/>
                    <a:gd name="T8" fmla="*/ 568 w 570"/>
                    <a:gd name="T9" fmla="*/ 101 h 758"/>
                    <a:gd name="T10" fmla="*/ 520 w 570"/>
                    <a:gd name="T11" fmla="*/ 108 h 758"/>
                    <a:gd name="T12" fmla="*/ 511 w 570"/>
                    <a:gd name="T13" fmla="*/ 106 h 758"/>
                    <a:gd name="T14" fmla="*/ 500 w 570"/>
                    <a:gd name="T15" fmla="*/ 119 h 758"/>
                    <a:gd name="T16" fmla="*/ 497 w 570"/>
                    <a:gd name="T17" fmla="*/ 143 h 758"/>
                    <a:gd name="T18" fmla="*/ 504 w 570"/>
                    <a:gd name="T19" fmla="*/ 190 h 758"/>
                    <a:gd name="T20" fmla="*/ 471 w 570"/>
                    <a:gd name="T21" fmla="*/ 192 h 758"/>
                    <a:gd name="T22" fmla="*/ 464 w 570"/>
                    <a:gd name="T23" fmla="*/ 191 h 758"/>
                    <a:gd name="T24" fmla="*/ 327 w 570"/>
                    <a:gd name="T25" fmla="*/ 384 h 758"/>
                    <a:gd name="T26" fmla="*/ 186 w 570"/>
                    <a:gd name="T27" fmla="*/ 580 h 758"/>
                    <a:gd name="T28" fmla="*/ 147 w 570"/>
                    <a:gd name="T29" fmla="*/ 587 h 758"/>
                    <a:gd name="T30" fmla="*/ 139 w 570"/>
                    <a:gd name="T31" fmla="*/ 587 h 758"/>
                    <a:gd name="T32" fmla="*/ 75 w 570"/>
                    <a:gd name="T33" fmla="*/ 670 h 758"/>
                    <a:gd name="T34" fmla="*/ 10 w 570"/>
                    <a:gd name="T35" fmla="*/ 753 h 758"/>
                    <a:gd name="T36" fmla="*/ 3 w 570"/>
                    <a:gd name="T37" fmla="*/ 756 h 758"/>
                    <a:gd name="T38" fmla="*/ 0 w 570"/>
                    <a:gd name="T39" fmla="*/ 756 h 758"/>
                    <a:gd name="T40" fmla="*/ 61 w 570"/>
                    <a:gd name="T41" fmla="*/ 666 h 758"/>
                    <a:gd name="T42" fmla="*/ 121 w 570"/>
                    <a:gd name="T43" fmla="*/ 576 h 758"/>
                    <a:gd name="T44" fmla="*/ 115 w 570"/>
                    <a:gd name="T45" fmla="*/ 569 h 758"/>
                    <a:gd name="T46" fmla="*/ 101 w 570"/>
                    <a:gd name="T47" fmla="*/ 544 h 758"/>
                    <a:gd name="T48" fmla="*/ 106 w 570"/>
                    <a:gd name="T49" fmla="*/ 519 h 758"/>
                    <a:gd name="T50" fmla="*/ 243 w 570"/>
                    <a:gd name="T51" fmla="*/ 324 h 758"/>
                    <a:gd name="T52" fmla="*/ 377 w 570"/>
                    <a:gd name="T53" fmla="*/ 134 h 758"/>
                    <a:gd name="T54" fmla="*/ 374 w 570"/>
                    <a:gd name="T55" fmla="*/ 125 h 758"/>
                    <a:gd name="T56" fmla="*/ 365 w 570"/>
                    <a:gd name="T57" fmla="*/ 97 h 758"/>
                    <a:gd name="T58" fmla="*/ 409 w 570"/>
                    <a:gd name="T59" fmla="*/ 86 h 758"/>
                    <a:gd name="T60" fmla="*/ 420 w 570"/>
                    <a:gd name="T61" fmla="*/ 89 h 758"/>
                    <a:gd name="T62" fmla="*/ 429 w 570"/>
                    <a:gd name="T63" fmla="*/ 74 h 758"/>
                    <a:gd name="T64" fmla="*/ 438 w 570"/>
                    <a:gd name="T65" fmla="*/ 57 h 758"/>
                    <a:gd name="T66" fmla="*/ 433 w 570"/>
                    <a:gd name="T67" fmla="*/ 48 h 758"/>
                    <a:gd name="T68" fmla="*/ 424 w 570"/>
                    <a:gd name="T69" fmla="*/ 11 h 758"/>
                    <a:gd name="T70" fmla="*/ 443 w 570"/>
                    <a:gd name="T71" fmla="*/ 3 h 758"/>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758">
                      <a:moveTo>
                        <a:pt x="443" y="3"/>
                      </a:moveTo>
                      <a:cubicBezTo>
                        <a:pt x="471" y="0"/>
                        <a:pt x="520" y="25"/>
                        <a:pt x="548" y="55"/>
                      </a:cubicBezTo>
                      <a:cubicBezTo>
                        <a:pt x="555" y="64"/>
                        <a:pt x="564" y="76"/>
                        <a:pt x="566" y="84"/>
                      </a:cubicBezTo>
                      <a:cubicBezTo>
                        <a:pt x="568" y="89"/>
                        <a:pt x="569" y="97"/>
                        <a:pt x="568" y="101"/>
                      </a:cubicBezTo>
                      <a:cubicBezTo>
                        <a:pt x="563" y="113"/>
                        <a:pt x="544" y="116"/>
                        <a:pt x="520" y="108"/>
                      </a:cubicBezTo>
                      <a:cubicBezTo>
                        <a:pt x="516" y="107"/>
                        <a:pt x="511" y="106"/>
                        <a:pt x="511" y="106"/>
                      </a:cubicBezTo>
                      <a:cubicBezTo>
                        <a:pt x="511" y="106"/>
                        <a:pt x="506" y="112"/>
                        <a:pt x="500" y="119"/>
                      </a:cubicBezTo>
                      <a:cubicBezTo>
                        <a:pt x="487" y="133"/>
                        <a:pt x="487" y="132"/>
                        <a:pt x="497" y="143"/>
                      </a:cubicBezTo>
                      <a:cubicBezTo>
                        <a:pt x="514" y="163"/>
                        <a:pt x="517" y="183"/>
                        <a:pt x="504" y="190"/>
                      </a:cubicBezTo>
                      <a:cubicBezTo>
                        <a:pt x="497" y="194"/>
                        <a:pt x="484" y="195"/>
                        <a:pt x="471" y="192"/>
                      </a:cubicBezTo>
                      <a:cubicBezTo>
                        <a:pt x="468" y="191"/>
                        <a:pt x="465" y="190"/>
                        <a:pt x="464" y="191"/>
                      </a:cubicBezTo>
                      <a:cubicBezTo>
                        <a:pt x="464" y="191"/>
                        <a:pt x="402" y="278"/>
                        <a:pt x="327" y="384"/>
                      </a:cubicBezTo>
                      <a:cubicBezTo>
                        <a:pt x="251" y="490"/>
                        <a:pt x="188" y="578"/>
                        <a:pt x="186" y="580"/>
                      </a:cubicBezTo>
                      <a:cubicBezTo>
                        <a:pt x="177" y="587"/>
                        <a:pt x="162" y="590"/>
                        <a:pt x="147" y="587"/>
                      </a:cubicBezTo>
                      <a:cubicBezTo>
                        <a:pt x="144" y="586"/>
                        <a:pt x="140" y="586"/>
                        <a:pt x="139" y="587"/>
                      </a:cubicBezTo>
                      <a:cubicBezTo>
                        <a:pt x="138" y="588"/>
                        <a:pt x="109" y="625"/>
                        <a:pt x="75" y="670"/>
                      </a:cubicBezTo>
                      <a:cubicBezTo>
                        <a:pt x="30" y="729"/>
                        <a:pt x="12" y="752"/>
                        <a:pt x="10" y="753"/>
                      </a:cubicBezTo>
                      <a:cubicBezTo>
                        <a:pt x="8" y="753"/>
                        <a:pt x="5" y="755"/>
                        <a:pt x="3" y="756"/>
                      </a:cubicBezTo>
                      <a:cubicBezTo>
                        <a:pt x="1" y="757"/>
                        <a:pt x="0" y="757"/>
                        <a:pt x="0" y="756"/>
                      </a:cubicBezTo>
                      <a:cubicBezTo>
                        <a:pt x="1" y="755"/>
                        <a:pt x="28" y="715"/>
                        <a:pt x="61" y="666"/>
                      </a:cubicBezTo>
                      <a:cubicBezTo>
                        <a:pt x="94" y="617"/>
                        <a:pt x="121" y="577"/>
                        <a:pt x="121" y="576"/>
                      </a:cubicBezTo>
                      <a:cubicBezTo>
                        <a:pt x="121" y="575"/>
                        <a:pt x="118" y="572"/>
                        <a:pt x="115" y="569"/>
                      </a:cubicBezTo>
                      <a:cubicBezTo>
                        <a:pt x="107" y="560"/>
                        <a:pt x="103" y="552"/>
                        <a:pt x="101" y="544"/>
                      </a:cubicBezTo>
                      <a:cubicBezTo>
                        <a:pt x="100" y="534"/>
                        <a:pt x="101" y="529"/>
                        <a:pt x="106" y="519"/>
                      </a:cubicBezTo>
                      <a:cubicBezTo>
                        <a:pt x="108" y="515"/>
                        <a:pt x="170" y="427"/>
                        <a:pt x="243" y="324"/>
                      </a:cubicBezTo>
                      <a:cubicBezTo>
                        <a:pt x="316" y="220"/>
                        <a:pt x="377" y="135"/>
                        <a:pt x="377" y="134"/>
                      </a:cubicBezTo>
                      <a:cubicBezTo>
                        <a:pt x="378" y="132"/>
                        <a:pt x="377" y="130"/>
                        <a:pt x="374" y="125"/>
                      </a:cubicBezTo>
                      <a:cubicBezTo>
                        <a:pt x="368" y="117"/>
                        <a:pt x="364" y="104"/>
                        <a:pt x="365" y="97"/>
                      </a:cubicBezTo>
                      <a:cubicBezTo>
                        <a:pt x="368" y="84"/>
                        <a:pt x="385" y="80"/>
                        <a:pt x="409" y="86"/>
                      </a:cubicBezTo>
                      <a:lnTo>
                        <a:pt x="420" y="89"/>
                      </a:lnTo>
                      <a:lnTo>
                        <a:pt x="429" y="74"/>
                      </a:lnTo>
                      <a:cubicBezTo>
                        <a:pt x="434" y="65"/>
                        <a:pt x="438" y="58"/>
                        <a:pt x="438" y="57"/>
                      </a:cubicBezTo>
                      <a:cubicBezTo>
                        <a:pt x="438" y="56"/>
                        <a:pt x="436" y="52"/>
                        <a:pt x="433" y="48"/>
                      </a:cubicBezTo>
                      <a:cubicBezTo>
                        <a:pt x="422" y="33"/>
                        <a:pt x="419" y="19"/>
                        <a:pt x="424" y="11"/>
                      </a:cubicBezTo>
                      <a:cubicBezTo>
                        <a:pt x="427" y="7"/>
                        <a:pt x="435" y="3"/>
                        <a:pt x="443" y="3"/>
                      </a:cubicBezTo>
                    </a:path>
                  </a:pathLst>
                </a:custGeom>
                <a:solidFill>
                  <a:srgbClr val="CDCDCD"/>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5" name="Freeform 57"/>
                <p:cNvSpPr>
                  <a:spLocks noChangeArrowheads="1"/>
                </p:cNvSpPr>
                <p:nvPr/>
              </p:nvSpPr>
              <p:spPr bwMode="auto">
                <a:xfrm>
                  <a:off x="1358" y="789"/>
                  <a:ext cx="214" cy="289"/>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522 0 0"/>
                    <a:gd name="G16" fmla="+- 103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0 0 0"/>
                    <a:gd name="G37" fmla="*/ 1 54239 35328"/>
                    <a:gd name="T0" fmla="*/ 5 256 1"/>
                    <a:gd name="T1" fmla="*/ 0 256 1"/>
                    <a:gd name="G38" fmla="+- 0 T0 T1"/>
                    <a:gd name="G39" fmla="sin 750 G38"/>
                    <a:gd name="G40" fmla="+- 376 0 0"/>
                    <a:gd name="G41" fmla="*/ 1 46283 55552"/>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24577 2"/>
                    <a:gd name="G64" fmla="+- 1 0 0"/>
                    <a:gd name="G65" fmla="+- 1 0 0"/>
                    <a:gd name="G66" fmla="+- 1 0 0"/>
                    <a:gd name="G67" fmla="+- 1 0 0"/>
                    <a:gd name="G68" fmla="+- 1 0 0"/>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0"/>
                    <a:gd name="G84" fmla="+- 1 0 0"/>
                    <a:gd name="G85" fmla="+- 1 0 0"/>
                    <a:gd name="G86" fmla="+- 1 0 0"/>
                    <a:gd name="G87" fmla="+- 1 0 0"/>
                    <a:gd name="G88" fmla="+- 1 0 0"/>
                    <a:gd name="G89" fmla="+- 1 0 0"/>
                    <a:gd name="G90" fmla="+- 1 0 0"/>
                    <a:gd name="G91" fmla="+- 1 0 0"/>
                    <a:gd name="G92" fmla="+- 1 0 0"/>
                    <a:gd name="G93" fmla="+- 1 0 0"/>
                    <a:gd name="G94" fmla="+- 1 0 0"/>
                    <a:gd name="G95" fmla="+- 1 0 0"/>
                    <a:gd name="G96" fmla="+- 1 0 0"/>
                    <a:gd name="G97" fmla="+- 1 0 0"/>
                    <a:gd name="G98" fmla="+- 1 0 0"/>
                    <a:gd name="G99" fmla="+- 1 0 0"/>
                    <a:gd name="G100" fmla="+- 163 0 0"/>
                    <a:gd name="G101" fmla="*/ 1 167 2"/>
                    <a:gd name="G102" fmla="+- 0 0 0"/>
                    <a:gd name="G103" fmla="+- 168 0 0"/>
                    <a:gd name="G104" fmla="+- 1 0 0"/>
                    <a:gd name="G105" fmla="+- 1 0 0"/>
                    <a:gd name="G106" fmla="+- 1 0 0"/>
                    <a:gd name="G107" fmla="+- 1 0 0"/>
                    <a:gd name="G108" fmla="+- 1 0 0"/>
                    <a:gd name="G109" fmla="+- 1 0 0"/>
                    <a:gd name="G110" fmla="+- 1 0 0"/>
                    <a:gd name="G111" fmla="+- 1 0 0"/>
                    <a:gd name="G112" fmla="+- 1 0 0"/>
                    <a:gd name="G113" fmla="+- 1 0 0"/>
                    <a:gd name="G114" fmla="+- 1 0 0"/>
                    <a:gd name="G115" fmla="+- 1 0 0"/>
                    <a:gd name="G116" fmla="+- 1 0 0"/>
                    <a:gd name="G117" fmla="+- 1 0 0"/>
                    <a:gd name="G118" fmla="+- 1 0 0"/>
                    <a:gd name="G119" fmla="+- 1 0 0"/>
                    <a:gd name="G120" fmla="+- 1 0 0"/>
                    <a:gd name="G121" fmla="+- 1 0 0"/>
                    <a:gd name="G122" fmla="+- 1 0 0"/>
                    <a:gd name="G123" fmla="+- 1 0 0"/>
                    <a:gd name="T2" fmla="*/ 437 w 569"/>
                    <a:gd name="T3" fmla="*/ 0 h 753"/>
                    <a:gd name="T4" fmla="*/ 441 w 569"/>
                    <a:gd name="T5" fmla="*/ 0 h 753"/>
                    <a:gd name="T6" fmla="*/ 450 w 569"/>
                    <a:gd name="T7" fmla="*/ 2 h 753"/>
                    <a:gd name="T8" fmla="*/ 490 w 569"/>
                    <a:gd name="T9" fmla="*/ 14 h 753"/>
                    <a:gd name="T10" fmla="*/ 536 w 569"/>
                    <a:gd name="T11" fmla="*/ 44 h 753"/>
                    <a:gd name="T12" fmla="*/ 557 w 569"/>
                    <a:gd name="T13" fmla="*/ 69 h 753"/>
                    <a:gd name="T14" fmla="*/ 559 w 569"/>
                    <a:gd name="T15" fmla="*/ 70 h 753"/>
                    <a:gd name="T16" fmla="*/ 562 w 569"/>
                    <a:gd name="T17" fmla="*/ 75 h 753"/>
                    <a:gd name="T18" fmla="*/ 566 w 569"/>
                    <a:gd name="T19" fmla="*/ 90 h 753"/>
                    <a:gd name="T20" fmla="*/ 565 w 569"/>
                    <a:gd name="T21" fmla="*/ 94 h 753"/>
                    <a:gd name="T22" fmla="*/ 526 w 569"/>
                    <a:gd name="T23" fmla="*/ 105 h 753"/>
                    <a:gd name="T24" fmla="*/ 513 w 569"/>
                    <a:gd name="T25" fmla="*/ 102 h 753"/>
                    <a:gd name="T26" fmla="*/ 509 w 569"/>
                    <a:gd name="T27" fmla="*/ 101 h 753"/>
                    <a:gd name="T28" fmla="*/ 497 w 569"/>
                    <a:gd name="T29" fmla="*/ 114 h 753"/>
                    <a:gd name="T30" fmla="*/ 485 w 569"/>
                    <a:gd name="T31" fmla="*/ 129 h 753"/>
                    <a:gd name="T32" fmla="*/ 494 w 569"/>
                    <a:gd name="T33" fmla="*/ 141 h 753"/>
                    <a:gd name="T34" fmla="*/ 506 w 569"/>
                    <a:gd name="T35" fmla="*/ 160 h 753"/>
                    <a:gd name="T36" fmla="*/ 505 w 569"/>
                    <a:gd name="T37" fmla="*/ 183 h 753"/>
                    <a:gd name="T38" fmla="*/ 470 w 569"/>
                    <a:gd name="T39" fmla="*/ 187 h 753"/>
                    <a:gd name="T40" fmla="*/ 463 w 569"/>
                    <a:gd name="T41" fmla="*/ 186 h 753"/>
                    <a:gd name="T42" fmla="*/ 325 w 569"/>
                    <a:gd name="T43" fmla="*/ 378 h 753"/>
                    <a:gd name="T44" fmla="*/ 185 w 569"/>
                    <a:gd name="T45" fmla="*/ 574 h 753"/>
                    <a:gd name="T46" fmla="*/ 146 w 569"/>
                    <a:gd name="T47" fmla="*/ 582 h 753"/>
                    <a:gd name="T48" fmla="*/ 137 w 569"/>
                    <a:gd name="T49" fmla="*/ 582 h 753"/>
                    <a:gd name="T50" fmla="*/ 85 w 569"/>
                    <a:gd name="T51" fmla="*/ 650 h 753"/>
                    <a:gd name="T52" fmla="*/ 22 w 569"/>
                    <a:gd name="T53" fmla="*/ 732 h 753"/>
                    <a:gd name="T54" fmla="*/ 11 w 569"/>
                    <a:gd name="T55" fmla="*/ 748 h 753"/>
                    <a:gd name="T56" fmla="*/ 5 w 569"/>
                    <a:gd name="T57" fmla="*/ 751 h 753"/>
                    <a:gd name="T58" fmla="*/ 1 w 569"/>
                    <a:gd name="T59" fmla="*/ 751 h 753"/>
                    <a:gd name="T60" fmla="*/ 122 w 569"/>
                    <a:gd name="T61" fmla="*/ 572 h 753"/>
                    <a:gd name="T62" fmla="*/ 117 w 569"/>
                    <a:gd name="T63" fmla="*/ 565 h 753"/>
                    <a:gd name="T64" fmla="*/ 106 w 569"/>
                    <a:gd name="T65" fmla="*/ 519 h 753"/>
                    <a:gd name="T66" fmla="*/ 243 w 569"/>
                    <a:gd name="T67" fmla="*/ 323 h 753"/>
                    <a:gd name="T68" fmla="*/ 379 w 569"/>
                    <a:gd name="T69" fmla="*/ 131 h 753"/>
                    <a:gd name="T70" fmla="*/ 376 w 569"/>
                    <a:gd name="T71" fmla="*/ 123 h 753"/>
                    <a:gd name="T72" fmla="*/ 366 w 569"/>
                    <a:gd name="T73" fmla="*/ 97 h 753"/>
                    <a:gd name="T74" fmla="*/ 377 w 569"/>
                    <a:gd name="T75" fmla="*/ 85 h 753"/>
                    <a:gd name="T76" fmla="*/ 410 w 569"/>
                    <a:gd name="T77" fmla="*/ 86 h 753"/>
                    <a:gd name="T78" fmla="*/ 421 w 569"/>
                    <a:gd name="T79" fmla="*/ 86 h 753"/>
                    <a:gd name="T80" fmla="*/ 440 w 569"/>
                    <a:gd name="T81" fmla="*/ 53 h 753"/>
                    <a:gd name="T82" fmla="*/ 434 w 569"/>
                    <a:gd name="T83" fmla="*/ 45 h 753"/>
                    <a:gd name="T84" fmla="*/ 422 w 569"/>
                    <a:gd name="T85" fmla="*/ 20 h 753"/>
                    <a:gd name="T86" fmla="*/ 437 w 569"/>
                    <a:gd name="T87" fmla="*/ 0 h 753"/>
                  </a:gdLst>
                  <a:ahLst/>
                  <a:cxnLst>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9" h="753">
                      <a:moveTo>
                        <a:pt x="437" y="0"/>
                      </a:moveTo>
                      <a:cubicBezTo>
                        <a:pt x="439" y="0"/>
                        <a:pt x="440" y="0"/>
                        <a:pt x="441" y="0"/>
                      </a:cubicBezTo>
                      <a:cubicBezTo>
                        <a:pt x="441" y="1"/>
                        <a:pt x="445" y="1"/>
                        <a:pt x="450" y="2"/>
                      </a:cubicBezTo>
                      <a:cubicBezTo>
                        <a:pt x="462" y="3"/>
                        <a:pt x="473" y="6"/>
                        <a:pt x="490" y="14"/>
                      </a:cubicBezTo>
                      <a:cubicBezTo>
                        <a:pt x="505" y="21"/>
                        <a:pt x="525" y="34"/>
                        <a:pt x="536" y="44"/>
                      </a:cubicBezTo>
                      <a:cubicBezTo>
                        <a:pt x="543" y="51"/>
                        <a:pt x="556" y="66"/>
                        <a:pt x="557" y="69"/>
                      </a:cubicBezTo>
                      <a:cubicBezTo>
                        <a:pt x="558" y="70"/>
                        <a:pt x="558" y="71"/>
                        <a:pt x="559" y="70"/>
                      </a:cubicBezTo>
                      <a:cubicBezTo>
                        <a:pt x="559" y="70"/>
                        <a:pt x="561" y="72"/>
                        <a:pt x="562" y="75"/>
                      </a:cubicBezTo>
                      <a:cubicBezTo>
                        <a:pt x="565" y="81"/>
                        <a:pt x="568" y="90"/>
                        <a:pt x="566" y="90"/>
                      </a:cubicBezTo>
                      <a:cubicBezTo>
                        <a:pt x="566" y="90"/>
                        <a:pt x="565" y="92"/>
                        <a:pt x="565" y="94"/>
                      </a:cubicBezTo>
                      <a:cubicBezTo>
                        <a:pt x="564" y="106"/>
                        <a:pt x="548" y="111"/>
                        <a:pt x="526" y="105"/>
                      </a:cubicBezTo>
                      <a:cubicBezTo>
                        <a:pt x="521" y="104"/>
                        <a:pt x="515" y="103"/>
                        <a:pt x="513" y="102"/>
                      </a:cubicBezTo>
                      <a:lnTo>
                        <a:pt x="509" y="101"/>
                      </a:lnTo>
                      <a:lnTo>
                        <a:pt x="497" y="114"/>
                      </a:lnTo>
                      <a:cubicBezTo>
                        <a:pt x="491" y="121"/>
                        <a:pt x="486" y="128"/>
                        <a:pt x="485" y="129"/>
                      </a:cubicBezTo>
                      <a:cubicBezTo>
                        <a:pt x="485" y="130"/>
                        <a:pt x="489" y="135"/>
                        <a:pt x="494" y="141"/>
                      </a:cubicBezTo>
                      <a:cubicBezTo>
                        <a:pt x="501" y="149"/>
                        <a:pt x="503" y="152"/>
                        <a:pt x="506" y="160"/>
                      </a:cubicBezTo>
                      <a:cubicBezTo>
                        <a:pt x="510" y="172"/>
                        <a:pt x="510" y="178"/>
                        <a:pt x="505" y="183"/>
                      </a:cubicBezTo>
                      <a:cubicBezTo>
                        <a:pt x="499" y="189"/>
                        <a:pt x="485" y="190"/>
                        <a:pt x="470" y="187"/>
                      </a:cubicBezTo>
                      <a:cubicBezTo>
                        <a:pt x="467" y="186"/>
                        <a:pt x="463" y="185"/>
                        <a:pt x="463" y="186"/>
                      </a:cubicBezTo>
                      <a:cubicBezTo>
                        <a:pt x="462" y="186"/>
                        <a:pt x="400" y="272"/>
                        <a:pt x="325" y="378"/>
                      </a:cubicBezTo>
                      <a:cubicBezTo>
                        <a:pt x="250" y="483"/>
                        <a:pt x="187" y="572"/>
                        <a:pt x="185" y="574"/>
                      </a:cubicBezTo>
                      <a:cubicBezTo>
                        <a:pt x="177" y="582"/>
                        <a:pt x="162" y="586"/>
                        <a:pt x="146" y="582"/>
                      </a:cubicBezTo>
                      <a:cubicBezTo>
                        <a:pt x="142" y="581"/>
                        <a:pt x="138" y="581"/>
                        <a:pt x="137" y="582"/>
                      </a:cubicBezTo>
                      <a:cubicBezTo>
                        <a:pt x="136" y="582"/>
                        <a:pt x="113" y="613"/>
                        <a:pt x="85" y="650"/>
                      </a:cubicBezTo>
                      <a:cubicBezTo>
                        <a:pt x="57" y="686"/>
                        <a:pt x="29" y="723"/>
                        <a:pt x="22" y="732"/>
                      </a:cubicBezTo>
                      <a:cubicBezTo>
                        <a:pt x="15" y="741"/>
                        <a:pt x="10" y="748"/>
                        <a:pt x="11" y="748"/>
                      </a:cubicBezTo>
                      <a:cubicBezTo>
                        <a:pt x="11" y="748"/>
                        <a:pt x="9" y="750"/>
                        <a:pt x="5" y="751"/>
                      </a:cubicBezTo>
                      <a:cubicBezTo>
                        <a:pt x="2" y="752"/>
                        <a:pt x="0" y="752"/>
                        <a:pt x="1" y="751"/>
                      </a:cubicBezTo>
                      <a:cubicBezTo>
                        <a:pt x="5" y="749"/>
                        <a:pt x="123" y="574"/>
                        <a:pt x="122" y="572"/>
                      </a:cubicBezTo>
                      <a:cubicBezTo>
                        <a:pt x="122" y="571"/>
                        <a:pt x="119" y="568"/>
                        <a:pt x="117" y="565"/>
                      </a:cubicBezTo>
                      <a:cubicBezTo>
                        <a:pt x="102" y="551"/>
                        <a:pt x="98" y="534"/>
                        <a:pt x="106" y="519"/>
                      </a:cubicBezTo>
                      <a:cubicBezTo>
                        <a:pt x="107" y="515"/>
                        <a:pt x="169" y="427"/>
                        <a:pt x="243" y="323"/>
                      </a:cubicBezTo>
                      <a:cubicBezTo>
                        <a:pt x="317" y="219"/>
                        <a:pt x="378" y="133"/>
                        <a:pt x="379" y="131"/>
                      </a:cubicBezTo>
                      <a:cubicBezTo>
                        <a:pt x="380" y="129"/>
                        <a:pt x="380" y="129"/>
                        <a:pt x="376" y="123"/>
                      </a:cubicBezTo>
                      <a:cubicBezTo>
                        <a:pt x="371" y="116"/>
                        <a:pt x="366" y="103"/>
                        <a:pt x="366" y="97"/>
                      </a:cubicBezTo>
                      <a:cubicBezTo>
                        <a:pt x="367" y="90"/>
                        <a:pt x="369" y="88"/>
                        <a:pt x="377" y="85"/>
                      </a:cubicBezTo>
                      <a:cubicBezTo>
                        <a:pt x="386" y="81"/>
                        <a:pt x="395" y="82"/>
                        <a:pt x="410" y="86"/>
                      </a:cubicBezTo>
                      <a:cubicBezTo>
                        <a:pt x="418" y="88"/>
                        <a:pt x="420" y="88"/>
                        <a:pt x="421" y="86"/>
                      </a:cubicBezTo>
                      <a:cubicBezTo>
                        <a:pt x="427" y="78"/>
                        <a:pt x="440" y="54"/>
                        <a:pt x="440" y="53"/>
                      </a:cubicBezTo>
                      <a:cubicBezTo>
                        <a:pt x="439" y="52"/>
                        <a:pt x="437" y="48"/>
                        <a:pt x="434" y="45"/>
                      </a:cubicBezTo>
                      <a:cubicBezTo>
                        <a:pt x="428" y="37"/>
                        <a:pt x="423" y="26"/>
                        <a:pt x="422" y="20"/>
                      </a:cubicBezTo>
                      <a:cubicBezTo>
                        <a:pt x="422" y="10"/>
                        <a:pt x="428" y="2"/>
                        <a:pt x="437" y="0"/>
                      </a:cubicBezTo>
                    </a:path>
                  </a:pathLst>
                </a:custGeom>
                <a:solidFill>
                  <a:srgbClr val="BCBCBC"/>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sp>
          <p:nvSpPr>
            <p:cNvPr id="238" name="Rectangle 109"/>
            <p:cNvSpPr>
              <a:spLocks noChangeArrowheads="1"/>
            </p:cNvSpPr>
            <p:nvPr/>
          </p:nvSpPr>
          <p:spPr bwMode="auto">
            <a:xfrm>
              <a:off x="265972" y="5306709"/>
              <a:ext cx="478269" cy="369332"/>
            </a:xfrm>
            <a:prstGeom prst="rect">
              <a:avLst/>
            </a:prstGeom>
            <a:noFill/>
            <a:ln w="9525" cap="flat">
              <a:no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tx1"/>
                  </a:solidFill>
                  <a:latin typeface="+mn-lt"/>
                </a:rPr>
                <a:t>V</a:t>
              </a:r>
              <a:endParaRPr lang="en-US" altLang="en-US" sz="2400" dirty="0">
                <a:solidFill>
                  <a:schemeClr val="tx1"/>
                </a:solidFill>
                <a:latin typeface="+mn-lt"/>
              </a:endParaRPr>
            </a:p>
          </p:txBody>
        </p:sp>
        <p:sp>
          <p:nvSpPr>
            <p:cNvPr id="239" name="Rectangle 109"/>
            <p:cNvSpPr>
              <a:spLocks noChangeArrowheads="1"/>
            </p:cNvSpPr>
            <p:nvPr/>
          </p:nvSpPr>
          <p:spPr bwMode="auto">
            <a:xfrm>
              <a:off x="357210" y="5824063"/>
              <a:ext cx="38703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rgbClr val="FF0000"/>
                  </a:solidFill>
                  <a:latin typeface="+mn-lt"/>
                </a:rPr>
                <a:t>D</a:t>
              </a:r>
              <a:endParaRPr lang="en-US" altLang="en-US" sz="1600" dirty="0">
                <a:solidFill>
                  <a:srgbClr val="FF0000"/>
                </a:solidFill>
                <a:latin typeface="+mn-lt"/>
              </a:endParaRPr>
            </a:p>
          </p:txBody>
        </p:sp>
        <p:sp>
          <p:nvSpPr>
            <p:cNvPr id="240" name="Rectangle 109"/>
            <p:cNvSpPr>
              <a:spLocks noChangeArrowheads="1"/>
            </p:cNvSpPr>
            <p:nvPr/>
          </p:nvSpPr>
          <p:spPr bwMode="auto">
            <a:xfrm>
              <a:off x="-16699" y="6315452"/>
              <a:ext cx="76094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gn="r">
                <a:lnSpc>
                  <a:spcPct val="100000"/>
                </a:lnSpc>
                <a:buClrTx/>
                <a:buFontTx/>
                <a:buNone/>
              </a:pPr>
              <a:r>
                <a:rPr lang="en-US" altLang="en-US" sz="2400" dirty="0" smtClean="0">
                  <a:solidFill>
                    <a:schemeClr val="accent6">
                      <a:lumMod val="75000"/>
                    </a:schemeClr>
                  </a:solidFill>
                  <a:latin typeface="+mn-lt"/>
                </a:rPr>
                <a:t>D+T</a:t>
              </a:r>
              <a:endParaRPr lang="en-US" altLang="en-US" sz="2400" dirty="0">
                <a:solidFill>
                  <a:schemeClr val="accent6">
                    <a:lumMod val="75000"/>
                  </a:schemeClr>
                </a:solidFill>
                <a:latin typeface="+mn-lt"/>
              </a:endParaRPr>
            </a:p>
          </p:txBody>
        </p:sp>
        <p:grpSp>
          <p:nvGrpSpPr>
            <p:cNvPr id="247" name="Group 246"/>
            <p:cNvGrpSpPr/>
            <p:nvPr/>
          </p:nvGrpSpPr>
          <p:grpSpPr>
            <a:xfrm>
              <a:off x="6614250" y="5374345"/>
              <a:ext cx="2263737" cy="481719"/>
              <a:chOff x="6423063" y="2377812"/>
              <a:chExt cx="2263737" cy="1118749"/>
            </a:xfrm>
          </p:grpSpPr>
          <p:sp>
            <p:nvSpPr>
              <p:cNvPr id="248" name="Rectangle 107"/>
              <p:cNvSpPr>
                <a:spLocks noChangeArrowheads="1"/>
              </p:cNvSpPr>
              <p:nvPr/>
            </p:nvSpPr>
            <p:spPr bwMode="auto">
              <a:xfrm>
                <a:off x="6473157" y="2377812"/>
                <a:ext cx="2213643" cy="1066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ea typeface="Droid Sans Fallback" charset="0"/>
                    <a:cs typeface="Droid Sans Fallback" charset="0"/>
                  </a:defRPr>
                </a:lvl9pPr>
              </a:lstStyle>
              <a:p>
                <a:pPr>
                  <a:lnSpc>
                    <a:spcPct val="100000"/>
                  </a:lnSpc>
                  <a:buClrTx/>
                  <a:buFontTx/>
                  <a:buNone/>
                </a:pPr>
                <a:r>
                  <a:rPr lang="en-US" altLang="en-US" sz="1600" dirty="0">
                    <a:latin typeface="+mn-lt"/>
                  </a:rPr>
                  <a:t>Tissue collection</a:t>
                </a:r>
              </a:p>
            </p:txBody>
          </p:sp>
          <p:sp>
            <p:nvSpPr>
              <p:cNvPr id="249" name="Line 108"/>
              <p:cNvSpPr>
                <a:spLocks noChangeShapeType="1"/>
              </p:cNvSpPr>
              <p:nvPr/>
            </p:nvSpPr>
            <p:spPr bwMode="auto">
              <a:xfrm>
                <a:off x="6423063" y="2425520"/>
                <a:ext cx="4771" cy="1071041"/>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spTree>
    <p:extLst>
      <p:ext uri="{BB962C8B-B14F-4D97-AF65-F5344CB8AC3E}">
        <p14:creationId xmlns:p14="http://schemas.microsoft.com/office/powerpoint/2010/main" val="38426363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Glucocorticoids in humans</a:t>
            </a:r>
            <a:endParaRPr lang="en-US" dirty="0"/>
          </a:p>
        </p:txBody>
      </p:sp>
      <p:sp>
        <p:nvSpPr>
          <p:cNvPr id="3" name="Content Placeholder 2"/>
          <p:cNvSpPr>
            <a:spLocks noGrp="1"/>
          </p:cNvSpPr>
          <p:nvPr>
            <p:ph idx="1"/>
          </p:nvPr>
        </p:nvSpPr>
        <p:spPr>
          <a:xfrm>
            <a:off x="628650" y="1825625"/>
            <a:ext cx="8515350" cy="4764956"/>
          </a:xfrm>
        </p:spPr>
        <p:txBody>
          <a:bodyPr>
            <a:normAutofit/>
          </a:bodyPr>
          <a:lstStyle/>
          <a:p>
            <a:r>
              <a:rPr lang="en-US" dirty="0" smtClean="0"/>
              <a:t>Stress hormones working towards </a:t>
            </a:r>
            <a:r>
              <a:rPr lang="en-US" dirty="0"/>
              <a:t>hyperglycemia</a:t>
            </a:r>
          </a:p>
          <a:p>
            <a:r>
              <a:rPr lang="en-US" dirty="0" smtClean="0"/>
              <a:t>Abnormally increased cortisol </a:t>
            </a:r>
            <a:r>
              <a:rPr lang="en-US" dirty="0"/>
              <a:t>in Cushing’s syndrome</a:t>
            </a:r>
            <a:r>
              <a:rPr lang="en-US" dirty="0" smtClean="0"/>
              <a:t>.</a:t>
            </a:r>
          </a:p>
          <a:p>
            <a:r>
              <a:rPr lang="en-US" dirty="0" smtClean="0"/>
              <a:t>Activate immunosuppressive mechanisms.</a:t>
            </a:r>
          </a:p>
          <a:p>
            <a:r>
              <a:rPr lang="en-US" dirty="0" smtClean="0"/>
              <a:t>Prescribed to ~1% per annum.</a:t>
            </a:r>
          </a:p>
          <a:p>
            <a:r>
              <a:rPr lang="en-US" dirty="0" smtClean="0"/>
              <a:t>Effects include</a:t>
            </a:r>
            <a:endParaRPr lang="en-US" dirty="0"/>
          </a:p>
          <a:p>
            <a:pPr lvl="1"/>
            <a:r>
              <a:rPr lang="en-US" dirty="0"/>
              <a:t>insulin </a:t>
            </a:r>
            <a:r>
              <a:rPr lang="en-US" dirty="0" smtClean="0"/>
              <a:t>resistance</a:t>
            </a:r>
          </a:p>
          <a:p>
            <a:pPr lvl="1"/>
            <a:r>
              <a:rPr lang="en-US" dirty="0" smtClean="0"/>
              <a:t>osteopenia</a:t>
            </a:r>
          </a:p>
          <a:p>
            <a:pPr lvl="1"/>
            <a:r>
              <a:rPr lang="en-US" dirty="0" smtClean="0"/>
              <a:t>muscle loss.</a:t>
            </a:r>
          </a:p>
          <a:p>
            <a:r>
              <a:rPr lang="en-US" dirty="0" smtClean="0"/>
              <a:t>Less specific glucocorticoids cause edema.</a:t>
            </a:r>
            <a:endParaRPr lang="en-US" dirty="0"/>
          </a:p>
        </p:txBody>
      </p:sp>
    </p:spTree>
    <p:extLst>
      <p:ext uri="{BB962C8B-B14F-4D97-AF65-F5344CB8AC3E}">
        <p14:creationId xmlns:p14="http://schemas.microsoft.com/office/powerpoint/2010/main" val="382406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Net effects on body weight become evident when treated for longer</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382" y="2808938"/>
            <a:ext cx="8244618" cy="1836435"/>
          </a:xfrm>
          <a:prstGeom prst="rect">
            <a:avLst/>
          </a:prstGeom>
        </p:spPr>
      </p:pic>
      <p:sp>
        <p:nvSpPr>
          <p:cNvPr id="5" name="Rectangle 4"/>
          <p:cNvSpPr/>
          <p:nvPr/>
        </p:nvSpPr>
        <p:spPr>
          <a:xfrm>
            <a:off x="-64906" y="3215305"/>
            <a:ext cx="1387111" cy="646331"/>
          </a:xfrm>
          <a:prstGeom prst="rect">
            <a:avLst/>
          </a:prstGeom>
        </p:spPr>
        <p:txBody>
          <a:bodyPr wrap="none">
            <a:spAutoFit/>
          </a:bodyPr>
          <a:lstStyle/>
          <a:p>
            <a:pPr algn="ctr"/>
            <a:r>
              <a:rPr lang="en-US" dirty="0" smtClean="0"/>
              <a:t>body weight</a:t>
            </a:r>
          </a:p>
          <a:p>
            <a:pPr algn="ctr"/>
            <a:r>
              <a:rPr lang="en-US" dirty="0" smtClean="0"/>
              <a:t>(% gain</a:t>
            </a:r>
            <a:r>
              <a:rPr lang="en-US" dirty="0"/>
              <a:t>)</a:t>
            </a:r>
          </a:p>
        </p:txBody>
      </p:sp>
    </p:spTree>
    <p:extLst>
      <p:ext uri="{BB962C8B-B14F-4D97-AF65-F5344CB8AC3E}">
        <p14:creationId xmlns:p14="http://schemas.microsoft.com/office/powerpoint/2010/main" val="4200253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Testosterone has little effect on fat and partly restores lean mass</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382" y="2042889"/>
            <a:ext cx="8244618" cy="3672107"/>
          </a:xfrm>
          <a:prstGeom prst="rect">
            <a:avLst/>
          </a:prstGeom>
        </p:spPr>
      </p:pic>
      <p:sp>
        <p:nvSpPr>
          <p:cNvPr id="5" name="Rectangle 4"/>
          <p:cNvSpPr/>
          <p:nvPr/>
        </p:nvSpPr>
        <p:spPr>
          <a:xfrm>
            <a:off x="126871" y="2678276"/>
            <a:ext cx="1003544" cy="646331"/>
          </a:xfrm>
          <a:prstGeom prst="rect">
            <a:avLst/>
          </a:prstGeom>
        </p:spPr>
        <p:txBody>
          <a:bodyPr wrap="none">
            <a:spAutoFit/>
          </a:bodyPr>
          <a:lstStyle/>
          <a:p>
            <a:pPr algn="ctr"/>
            <a:r>
              <a:rPr lang="en-US" dirty="0" smtClean="0"/>
              <a:t>fat mass</a:t>
            </a:r>
          </a:p>
          <a:p>
            <a:pPr algn="ctr"/>
            <a:r>
              <a:rPr lang="en-US" dirty="0" smtClean="0"/>
              <a:t>gain (g)</a:t>
            </a:r>
            <a:endParaRPr lang="en-US" dirty="0"/>
          </a:p>
        </p:txBody>
      </p:sp>
      <p:sp>
        <p:nvSpPr>
          <p:cNvPr id="6" name="Rectangle 5"/>
          <p:cNvSpPr/>
          <p:nvPr/>
        </p:nvSpPr>
        <p:spPr>
          <a:xfrm>
            <a:off x="52781" y="4312194"/>
            <a:ext cx="1151727" cy="646331"/>
          </a:xfrm>
          <a:prstGeom prst="rect">
            <a:avLst/>
          </a:prstGeom>
        </p:spPr>
        <p:txBody>
          <a:bodyPr wrap="none">
            <a:spAutoFit/>
          </a:bodyPr>
          <a:lstStyle/>
          <a:p>
            <a:pPr algn="ctr"/>
            <a:r>
              <a:rPr lang="en-US" dirty="0" smtClean="0"/>
              <a:t>lean mass</a:t>
            </a:r>
          </a:p>
          <a:p>
            <a:pPr algn="ctr"/>
            <a:r>
              <a:rPr lang="en-US" dirty="0" smtClean="0"/>
              <a:t>loss (g)</a:t>
            </a:r>
            <a:endParaRPr lang="en-US" dirty="0"/>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74006" t="87549" r="4737" b="4410"/>
          <a:stretch/>
        </p:blipFill>
        <p:spPr>
          <a:xfrm>
            <a:off x="1501774" y="3683000"/>
            <a:ext cx="1752601" cy="295275"/>
          </a:xfrm>
          <a:prstGeom prst="rect">
            <a:avLst/>
          </a:prstGeom>
        </p:spPr>
      </p:pic>
      <p:sp>
        <p:nvSpPr>
          <p:cNvPr id="3" name="Rectangle 2"/>
          <p:cNvSpPr/>
          <p:nvPr/>
        </p:nvSpPr>
        <p:spPr>
          <a:xfrm>
            <a:off x="0" y="3978274"/>
            <a:ext cx="9144000" cy="1736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6593227"/>
            <a:ext cx="9144000" cy="307777"/>
          </a:xfrm>
          <a:prstGeom prst="rect">
            <a:avLst/>
          </a:prstGeom>
        </p:spPr>
        <p:txBody>
          <a:bodyPr wrap="square">
            <a:spAutoFit/>
          </a:bodyPr>
          <a:lstStyle/>
          <a:p>
            <a:pPr marL="285750" indent="-285750">
              <a:buFont typeface="Arial" panose="020B0604020202020204" pitchFamily="34" charset="0"/>
              <a:buChar char="•"/>
            </a:pPr>
            <a:r>
              <a:rPr lang="en-US" sz="1400" dirty="0" smtClean="0"/>
              <a:t>Only dexamethasone alters fat deposits.</a:t>
            </a:r>
            <a:endParaRPr lang="en-US" sz="1400" dirty="0"/>
          </a:p>
        </p:txBody>
      </p:sp>
    </p:spTree>
    <p:extLst>
      <p:ext uri="{BB962C8B-B14F-4D97-AF65-F5344CB8AC3E}">
        <p14:creationId xmlns:p14="http://schemas.microsoft.com/office/powerpoint/2010/main" val="63887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Testosterone partly restores individual muscles</a:t>
            </a:r>
            <a:endParaRPr lang="en-US" dirty="0"/>
          </a:p>
        </p:txBody>
      </p:sp>
      <p:grpSp>
        <p:nvGrpSpPr>
          <p:cNvPr id="4" name="Group 3"/>
          <p:cNvGrpSpPr/>
          <p:nvPr/>
        </p:nvGrpSpPr>
        <p:grpSpPr>
          <a:xfrm>
            <a:off x="215764" y="1655917"/>
            <a:ext cx="8712473" cy="5040670"/>
            <a:chOff x="106215" y="1498601"/>
            <a:chExt cx="8712473" cy="504067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15" y="1498601"/>
              <a:ext cx="8712473" cy="5040670"/>
            </a:xfrm>
            <a:prstGeom prst="rect">
              <a:avLst/>
            </a:prstGeom>
          </p:spPr>
        </p:pic>
        <p:sp>
          <p:nvSpPr>
            <p:cNvPr id="6" name="Rectangle 5"/>
            <p:cNvSpPr/>
            <p:nvPr/>
          </p:nvSpPr>
          <p:spPr>
            <a:xfrm>
              <a:off x="106216" y="1650470"/>
              <a:ext cx="430887" cy="1602170"/>
            </a:xfrm>
            <a:prstGeom prst="rect">
              <a:avLst/>
            </a:prstGeom>
          </p:spPr>
          <p:txBody>
            <a:bodyPr vert="vert270" wrap="none">
              <a:spAutoFit/>
            </a:bodyPr>
            <a:lstStyle/>
            <a:p>
              <a:r>
                <a:rPr lang="en-US" sz="1600" dirty="0" smtClean="0"/>
                <a:t>gastrocnemius (g)</a:t>
              </a:r>
              <a:endParaRPr lang="en-US" sz="1600" dirty="0"/>
            </a:p>
          </p:txBody>
        </p:sp>
        <p:sp>
          <p:nvSpPr>
            <p:cNvPr id="7" name="Rectangle 6"/>
            <p:cNvSpPr/>
            <p:nvPr/>
          </p:nvSpPr>
          <p:spPr>
            <a:xfrm>
              <a:off x="4627240" y="4592968"/>
              <a:ext cx="430887" cy="1239827"/>
            </a:xfrm>
            <a:prstGeom prst="rect">
              <a:avLst/>
            </a:prstGeom>
          </p:spPr>
          <p:txBody>
            <a:bodyPr vert="vert270" wrap="none">
              <a:spAutoFit/>
            </a:bodyPr>
            <a:lstStyle/>
            <a:p>
              <a:r>
                <a:rPr lang="en-US" sz="1600" dirty="0" smtClean="0"/>
                <a:t>levator ani (g)</a:t>
              </a:r>
              <a:endParaRPr lang="en-US" sz="1600" dirty="0"/>
            </a:p>
          </p:txBody>
        </p:sp>
        <p:sp>
          <p:nvSpPr>
            <p:cNvPr id="8" name="Rectangle 7"/>
            <p:cNvSpPr/>
            <p:nvPr/>
          </p:nvSpPr>
          <p:spPr>
            <a:xfrm>
              <a:off x="106216" y="4592968"/>
              <a:ext cx="430887" cy="1281248"/>
            </a:xfrm>
            <a:prstGeom prst="rect">
              <a:avLst/>
            </a:prstGeom>
          </p:spPr>
          <p:txBody>
            <a:bodyPr vert="vert270" wrap="none">
              <a:spAutoFit/>
            </a:bodyPr>
            <a:lstStyle/>
            <a:p>
              <a:r>
                <a:rPr lang="en-US" sz="1600" dirty="0" smtClean="0"/>
                <a:t>quadriceps (g)</a:t>
              </a:r>
              <a:endParaRPr lang="en-US" sz="1600" dirty="0"/>
            </a:p>
          </p:txBody>
        </p:sp>
        <p:sp>
          <p:nvSpPr>
            <p:cNvPr id="9" name="Rectangle 8"/>
            <p:cNvSpPr/>
            <p:nvPr/>
          </p:nvSpPr>
          <p:spPr>
            <a:xfrm>
              <a:off x="4627239" y="2073535"/>
              <a:ext cx="430887" cy="1179105"/>
            </a:xfrm>
            <a:prstGeom prst="rect">
              <a:avLst/>
            </a:prstGeom>
          </p:spPr>
          <p:txBody>
            <a:bodyPr vert="vert270" wrap="none">
              <a:spAutoFit/>
            </a:bodyPr>
            <a:lstStyle/>
            <a:p>
              <a:r>
                <a:rPr lang="en-US" sz="1600" dirty="0" smtClean="0"/>
                <a:t>triceps br. (g)</a:t>
              </a:r>
              <a:endParaRPr lang="en-US" sz="1600" dirty="0"/>
            </a:p>
          </p:txBody>
        </p:sp>
      </p:grpSp>
      <p:sp>
        <p:nvSpPr>
          <p:cNvPr id="11" name="Rectangle 10"/>
          <p:cNvSpPr/>
          <p:nvPr/>
        </p:nvSpPr>
        <p:spPr>
          <a:xfrm>
            <a:off x="2043078" y="6540679"/>
            <a:ext cx="1272118" cy="307777"/>
          </a:xfrm>
          <a:prstGeom prst="rect">
            <a:avLst/>
          </a:prstGeom>
        </p:spPr>
        <p:txBody>
          <a:bodyPr wrap="square">
            <a:spAutoFit/>
          </a:bodyPr>
          <a:lstStyle/>
          <a:p>
            <a:pPr algn="ctr"/>
            <a:r>
              <a:rPr lang="en-US" sz="1400" dirty="0" smtClean="0"/>
              <a:t>three days</a:t>
            </a:r>
            <a:endParaRPr lang="en-US" sz="1400" dirty="0"/>
          </a:p>
        </p:txBody>
      </p:sp>
      <p:sp>
        <p:nvSpPr>
          <p:cNvPr id="12" name="Rectangle 11"/>
          <p:cNvSpPr/>
          <p:nvPr/>
        </p:nvSpPr>
        <p:spPr>
          <a:xfrm>
            <a:off x="733663" y="6540677"/>
            <a:ext cx="1272118" cy="307777"/>
          </a:xfrm>
          <a:prstGeom prst="rect">
            <a:avLst/>
          </a:prstGeom>
        </p:spPr>
        <p:txBody>
          <a:bodyPr wrap="square">
            <a:spAutoFit/>
          </a:bodyPr>
          <a:lstStyle/>
          <a:p>
            <a:pPr algn="ctr"/>
            <a:r>
              <a:rPr lang="en-US" sz="1400" dirty="0" smtClean="0"/>
              <a:t>one day</a:t>
            </a:r>
            <a:endParaRPr lang="en-US" sz="1400" dirty="0"/>
          </a:p>
        </p:txBody>
      </p:sp>
      <p:sp>
        <p:nvSpPr>
          <p:cNvPr id="13" name="Rectangle 12"/>
          <p:cNvSpPr/>
          <p:nvPr/>
        </p:nvSpPr>
        <p:spPr>
          <a:xfrm>
            <a:off x="3352493" y="6540678"/>
            <a:ext cx="1272118" cy="307777"/>
          </a:xfrm>
          <a:prstGeom prst="rect">
            <a:avLst/>
          </a:prstGeom>
        </p:spPr>
        <p:txBody>
          <a:bodyPr wrap="square">
            <a:spAutoFit/>
          </a:bodyPr>
          <a:lstStyle/>
          <a:p>
            <a:pPr algn="ctr"/>
            <a:r>
              <a:rPr lang="en-US" sz="1400" dirty="0" smtClean="0"/>
              <a:t>seven days</a:t>
            </a:r>
            <a:endParaRPr lang="en-US" sz="1400" dirty="0"/>
          </a:p>
        </p:txBody>
      </p:sp>
      <p:sp>
        <p:nvSpPr>
          <p:cNvPr id="14" name="Rectangle 13"/>
          <p:cNvSpPr/>
          <p:nvPr/>
        </p:nvSpPr>
        <p:spPr>
          <a:xfrm>
            <a:off x="6346704" y="6542698"/>
            <a:ext cx="1272118" cy="307777"/>
          </a:xfrm>
          <a:prstGeom prst="rect">
            <a:avLst/>
          </a:prstGeom>
        </p:spPr>
        <p:txBody>
          <a:bodyPr wrap="square">
            <a:spAutoFit/>
          </a:bodyPr>
          <a:lstStyle/>
          <a:p>
            <a:pPr algn="ctr"/>
            <a:r>
              <a:rPr lang="en-US" sz="1400" dirty="0" smtClean="0"/>
              <a:t>three days</a:t>
            </a:r>
            <a:endParaRPr lang="en-US" sz="1400" dirty="0"/>
          </a:p>
        </p:txBody>
      </p:sp>
      <p:sp>
        <p:nvSpPr>
          <p:cNvPr id="15" name="Rectangle 14"/>
          <p:cNvSpPr/>
          <p:nvPr/>
        </p:nvSpPr>
        <p:spPr>
          <a:xfrm>
            <a:off x="5037289" y="6542696"/>
            <a:ext cx="1272118" cy="307777"/>
          </a:xfrm>
          <a:prstGeom prst="rect">
            <a:avLst/>
          </a:prstGeom>
        </p:spPr>
        <p:txBody>
          <a:bodyPr wrap="square">
            <a:spAutoFit/>
          </a:bodyPr>
          <a:lstStyle/>
          <a:p>
            <a:pPr algn="ctr"/>
            <a:r>
              <a:rPr lang="en-US" sz="1400" dirty="0" smtClean="0"/>
              <a:t>one day</a:t>
            </a:r>
            <a:endParaRPr lang="en-US" sz="1400" dirty="0"/>
          </a:p>
        </p:txBody>
      </p:sp>
      <p:sp>
        <p:nvSpPr>
          <p:cNvPr id="16" name="Rectangle 15"/>
          <p:cNvSpPr/>
          <p:nvPr/>
        </p:nvSpPr>
        <p:spPr>
          <a:xfrm>
            <a:off x="7656119" y="6542697"/>
            <a:ext cx="1272118" cy="307777"/>
          </a:xfrm>
          <a:prstGeom prst="rect">
            <a:avLst/>
          </a:prstGeom>
        </p:spPr>
        <p:txBody>
          <a:bodyPr wrap="square">
            <a:spAutoFit/>
          </a:bodyPr>
          <a:lstStyle/>
          <a:p>
            <a:pPr algn="ctr"/>
            <a:r>
              <a:rPr lang="en-US" sz="1400" dirty="0" smtClean="0"/>
              <a:t>seven days</a:t>
            </a:r>
            <a:endParaRPr lang="en-US" sz="1400" dirty="0"/>
          </a:p>
        </p:txBody>
      </p:sp>
      <p:sp>
        <p:nvSpPr>
          <p:cNvPr id="5" name="Rectangle 4"/>
          <p:cNvSpPr/>
          <p:nvPr/>
        </p:nvSpPr>
        <p:spPr>
          <a:xfrm>
            <a:off x="4736788" y="1655917"/>
            <a:ext cx="4407212" cy="2336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8092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so far</a:t>
            </a:r>
            <a:endParaRPr lang="en-US" dirty="0"/>
          </a:p>
        </p:txBody>
      </p:sp>
      <p:sp>
        <p:nvSpPr>
          <p:cNvPr id="3" name="Content Placeholder 2"/>
          <p:cNvSpPr>
            <a:spLocks noGrp="1"/>
          </p:cNvSpPr>
          <p:nvPr>
            <p:ph idx="1"/>
          </p:nvPr>
        </p:nvSpPr>
        <p:spPr/>
        <p:txBody>
          <a:bodyPr/>
          <a:lstStyle/>
          <a:p>
            <a:r>
              <a:rPr lang="en-US" dirty="0"/>
              <a:t>Testosterone </a:t>
            </a:r>
            <a:r>
              <a:rPr lang="en-US" dirty="0" smtClean="0"/>
              <a:t>reduces dexamethasone-induced reduction in mouse muscle mass.</a:t>
            </a:r>
            <a:endParaRPr lang="en-US" dirty="0"/>
          </a:p>
        </p:txBody>
      </p:sp>
    </p:spTree>
    <p:extLst>
      <p:ext uri="{BB962C8B-B14F-4D97-AF65-F5344CB8AC3E}">
        <p14:creationId xmlns:p14="http://schemas.microsoft.com/office/powerpoint/2010/main" val="34603027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8480"/>
            <a:ext cx="7886700" cy="1325563"/>
          </a:xfrm>
        </p:spPr>
        <p:txBody>
          <a:bodyPr>
            <a:normAutofit fontScale="90000"/>
          </a:bodyPr>
          <a:lstStyle/>
          <a:p>
            <a:r>
              <a:rPr lang="en-US" dirty="0" smtClean="0"/>
              <a:t>MuRF1 is restored to baseline levels by testosterone co-administration</a:t>
            </a:r>
            <a:endParaRPr lang="en-US" dirty="0"/>
          </a:p>
        </p:txBody>
      </p:sp>
      <p:pic>
        <p:nvPicPr>
          <p:cNvPr id="12" name="Content Placeholder 11"/>
          <p:cNvPicPr>
            <a:picLocks noGrp="1" noChangeAspect="1"/>
          </p:cNvPicPr>
          <p:nvPr>
            <p:ph idx="1"/>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15784" y="1267861"/>
            <a:ext cx="8028216" cy="5508542"/>
          </a:xfrm>
        </p:spPr>
      </p:pic>
      <p:sp>
        <p:nvSpPr>
          <p:cNvPr id="13" name="Rectangle 12"/>
          <p:cNvSpPr/>
          <p:nvPr/>
        </p:nvSpPr>
        <p:spPr>
          <a:xfrm>
            <a:off x="0" y="1690230"/>
            <a:ext cx="1396181" cy="523220"/>
          </a:xfrm>
          <a:prstGeom prst="rect">
            <a:avLst/>
          </a:prstGeom>
        </p:spPr>
        <p:txBody>
          <a:bodyPr wrap="square">
            <a:spAutoFit/>
          </a:bodyPr>
          <a:lstStyle/>
          <a:p>
            <a:pPr algn="r"/>
            <a:r>
              <a:rPr lang="en-US" sz="1400" dirty="0"/>
              <a:t>gastrocnemius </a:t>
            </a:r>
            <a:r>
              <a:rPr lang="en-US" sz="1400" dirty="0" smtClean="0"/>
              <a:t>MuRF1 mRNA</a:t>
            </a:r>
            <a:endParaRPr lang="en-US" sz="1400" dirty="0"/>
          </a:p>
        </p:txBody>
      </p:sp>
      <p:sp>
        <p:nvSpPr>
          <p:cNvPr id="14" name="Rectangle 13"/>
          <p:cNvSpPr/>
          <p:nvPr/>
        </p:nvSpPr>
        <p:spPr>
          <a:xfrm>
            <a:off x="69441" y="3012669"/>
            <a:ext cx="1326740" cy="523220"/>
          </a:xfrm>
          <a:prstGeom prst="rect">
            <a:avLst/>
          </a:prstGeom>
        </p:spPr>
        <p:txBody>
          <a:bodyPr wrap="square">
            <a:spAutoFit/>
          </a:bodyPr>
          <a:lstStyle/>
          <a:p>
            <a:pPr algn="r"/>
            <a:r>
              <a:rPr lang="en-US" sz="1400" dirty="0" smtClean="0"/>
              <a:t>quadriceps MuRF1 mRNA</a:t>
            </a:r>
            <a:endParaRPr lang="en-US" sz="1400" dirty="0"/>
          </a:p>
        </p:txBody>
      </p:sp>
      <p:sp>
        <p:nvSpPr>
          <p:cNvPr id="15" name="Rectangle 14"/>
          <p:cNvSpPr/>
          <p:nvPr/>
        </p:nvSpPr>
        <p:spPr>
          <a:xfrm>
            <a:off x="69441" y="4335108"/>
            <a:ext cx="1326740" cy="523220"/>
          </a:xfrm>
          <a:prstGeom prst="rect">
            <a:avLst/>
          </a:prstGeom>
        </p:spPr>
        <p:txBody>
          <a:bodyPr wrap="square">
            <a:spAutoFit/>
          </a:bodyPr>
          <a:lstStyle/>
          <a:p>
            <a:pPr algn="r"/>
            <a:r>
              <a:rPr lang="en-US" sz="1400" dirty="0"/>
              <a:t>gastrocnemius </a:t>
            </a:r>
            <a:r>
              <a:rPr lang="en-US" sz="1400" dirty="0" smtClean="0"/>
              <a:t>MAFbx mRNA</a:t>
            </a:r>
            <a:endParaRPr lang="en-US" sz="1400" dirty="0"/>
          </a:p>
        </p:txBody>
      </p:sp>
      <p:sp>
        <p:nvSpPr>
          <p:cNvPr id="16" name="Rectangle 15"/>
          <p:cNvSpPr/>
          <p:nvPr/>
        </p:nvSpPr>
        <p:spPr>
          <a:xfrm>
            <a:off x="124063" y="5657546"/>
            <a:ext cx="1272118" cy="523220"/>
          </a:xfrm>
          <a:prstGeom prst="rect">
            <a:avLst/>
          </a:prstGeom>
        </p:spPr>
        <p:txBody>
          <a:bodyPr wrap="square">
            <a:spAutoFit/>
          </a:bodyPr>
          <a:lstStyle/>
          <a:p>
            <a:pPr algn="r"/>
            <a:r>
              <a:rPr lang="en-US" sz="1400" dirty="0" smtClean="0"/>
              <a:t>quadriceps MAFbx mRNA</a:t>
            </a:r>
            <a:endParaRPr lang="en-US" sz="1400" dirty="0"/>
          </a:p>
        </p:txBody>
      </p:sp>
      <p:sp>
        <p:nvSpPr>
          <p:cNvPr id="17" name="Rectangle 16"/>
          <p:cNvSpPr/>
          <p:nvPr/>
        </p:nvSpPr>
        <p:spPr>
          <a:xfrm>
            <a:off x="4737850" y="6550221"/>
            <a:ext cx="1272118" cy="307777"/>
          </a:xfrm>
          <a:prstGeom prst="rect">
            <a:avLst/>
          </a:prstGeom>
        </p:spPr>
        <p:txBody>
          <a:bodyPr wrap="square">
            <a:spAutoFit/>
          </a:bodyPr>
          <a:lstStyle/>
          <a:p>
            <a:pPr algn="ctr"/>
            <a:r>
              <a:rPr lang="en-US" sz="1400" dirty="0" smtClean="0"/>
              <a:t>three days</a:t>
            </a:r>
            <a:endParaRPr lang="en-US" sz="1400" dirty="0"/>
          </a:p>
        </p:txBody>
      </p:sp>
      <p:sp>
        <p:nvSpPr>
          <p:cNvPr id="18" name="Rectangle 17"/>
          <p:cNvSpPr/>
          <p:nvPr/>
        </p:nvSpPr>
        <p:spPr>
          <a:xfrm>
            <a:off x="2080682" y="6550222"/>
            <a:ext cx="1272118" cy="307777"/>
          </a:xfrm>
          <a:prstGeom prst="rect">
            <a:avLst/>
          </a:prstGeom>
        </p:spPr>
        <p:txBody>
          <a:bodyPr wrap="square">
            <a:spAutoFit/>
          </a:bodyPr>
          <a:lstStyle/>
          <a:p>
            <a:pPr algn="ctr"/>
            <a:r>
              <a:rPr lang="en-US" sz="1400" dirty="0" smtClean="0"/>
              <a:t>one day</a:t>
            </a:r>
            <a:endParaRPr lang="en-US" sz="1400" dirty="0"/>
          </a:p>
        </p:txBody>
      </p:sp>
      <p:sp>
        <p:nvSpPr>
          <p:cNvPr id="19" name="Rectangle 18"/>
          <p:cNvSpPr/>
          <p:nvPr/>
        </p:nvSpPr>
        <p:spPr>
          <a:xfrm>
            <a:off x="7395018" y="6550223"/>
            <a:ext cx="1272118" cy="307777"/>
          </a:xfrm>
          <a:prstGeom prst="rect">
            <a:avLst/>
          </a:prstGeom>
        </p:spPr>
        <p:txBody>
          <a:bodyPr wrap="square">
            <a:spAutoFit/>
          </a:bodyPr>
          <a:lstStyle/>
          <a:p>
            <a:pPr algn="ctr"/>
            <a:r>
              <a:rPr lang="en-US" sz="1400" dirty="0" smtClean="0"/>
              <a:t>seven days</a:t>
            </a:r>
            <a:endParaRPr lang="en-US" sz="1400" dirty="0"/>
          </a:p>
        </p:txBody>
      </p:sp>
    </p:spTree>
    <p:extLst>
      <p:ext uri="{BB962C8B-B14F-4D97-AF65-F5344CB8AC3E}">
        <p14:creationId xmlns:p14="http://schemas.microsoft.com/office/powerpoint/2010/main" val="13715429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Chymotrypsin-like activity correlates with phenotype</a:t>
            </a:r>
            <a:endParaRPr lang="en-US"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36359" r="34687"/>
          <a:stretch/>
        </p:blipFill>
        <p:spPr>
          <a:xfrm>
            <a:off x="2005168" y="1815792"/>
            <a:ext cx="2212258" cy="4351338"/>
          </a:xfrm>
        </p:spPr>
      </p:pic>
      <p:sp>
        <p:nvSpPr>
          <p:cNvPr id="5" name="Rectangle 4"/>
          <p:cNvSpPr/>
          <p:nvPr/>
        </p:nvSpPr>
        <p:spPr>
          <a:xfrm>
            <a:off x="2593805" y="6148176"/>
            <a:ext cx="1272118" cy="307777"/>
          </a:xfrm>
          <a:prstGeom prst="rect">
            <a:avLst/>
          </a:prstGeom>
        </p:spPr>
        <p:txBody>
          <a:bodyPr wrap="square">
            <a:spAutoFit/>
          </a:bodyPr>
          <a:lstStyle/>
          <a:p>
            <a:pPr algn="ctr"/>
            <a:r>
              <a:rPr lang="en-US" sz="1400" dirty="0" smtClean="0"/>
              <a:t>three days</a:t>
            </a:r>
            <a:endParaRPr lang="en-US" sz="1400" dirty="0"/>
          </a:p>
        </p:txBody>
      </p:sp>
      <p:sp>
        <p:nvSpPr>
          <p:cNvPr id="8" name="Rectangle 7"/>
          <p:cNvSpPr/>
          <p:nvPr/>
        </p:nvSpPr>
        <p:spPr>
          <a:xfrm>
            <a:off x="628651" y="2516139"/>
            <a:ext cx="1160207" cy="1169551"/>
          </a:xfrm>
          <a:prstGeom prst="rect">
            <a:avLst/>
          </a:prstGeom>
        </p:spPr>
        <p:txBody>
          <a:bodyPr wrap="square">
            <a:spAutoFit/>
          </a:bodyPr>
          <a:lstStyle/>
          <a:p>
            <a:pPr algn="r"/>
            <a:r>
              <a:rPr lang="en-US" sz="1400" dirty="0" smtClean="0"/>
              <a:t>quadriceps proteasome catalytic activity (</a:t>
            </a:r>
            <a:r>
              <a:rPr lang="en-US" sz="1400" dirty="0" err="1" smtClean="0"/>
              <a:t>rel.u</a:t>
            </a:r>
            <a:r>
              <a:rPr lang="en-US" sz="1400" dirty="0" smtClean="0"/>
              <a:t>.)</a:t>
            </a:r>
            <a:endParaRPr lang="en-US" sz="1400" dirty="0"/>
          </a:p>
        </p:txBody>
      </p:sp>
      <p:sp>
        <p:nvSpPr>
          <p:cNvPr id="9" name="Rectangle 8"/>
          <p:cNvSpPr/>
          <p:nvPr/>
        </p:nvSpPr>
        <p:spPr>
          <a:xfrm>
            <a:off x="628650" y="4428514"/>
            <a:ext cx="1160207" cy="1169551"/>
          </a:xfrm>
          <a:prstGeom prst="rect">
            <a:avLst/>
          </a:prstGeom>
        </p:spPr>
        <p:txBody>
          <a:bodyPr wrap="square">
            <a:spAutoFit/>
          </a:bodyPr>
          <a:lstStyle/>
          <a:p>
            <a:pPr algn="r"/>
            <a:r>
              <a:rPr lang="en-US" sz="1400" dirty="0" smtClean="0"/>
              <a:t>triceps proteasome catalytic activity (</a:t>
            </a:r>
            <a:r>
              <a:rPr lang="en-US" sz="1400" dirty="0" err="1" smtClean="0"/>
              <a:t>rel.u</a:t>
            </a:r>
            <a:r>
              <a:rPr lang="en-US" sz="1400" dirty="0" smtClean="0"/>
              <a:t>.)</a:t>
            </a:r>
            <a:endParaRPr lang="en-US" sz="1400" dirty="0"/>
          </a:p>
        </p:txBody>
      </p:sp>
      <p:sp>
        <p:nvSpPr>
          <p:cNvPr id="10" name="Rectangle 9"/>
          <p:cNvSpPr/>
          <p:nvPr/>
        </p:nvSpPr>
        <p:spPr>
          <a:xfrm>
            <a:off x="4670323" y="3457490"/>
            <a:ext cx="4119716" cy="646331"/>
          </a:xfrm>
          <a:prstGeom prst="rect">
            <a:avLst/>
          </a:prstGeom>
        </p:spPr>
        <p:txBody>
          <a:bodyPr wrap="square">
            <a:spAutoFit/>
          </a:bodyPr>
          <a:lstStyle/>
          <a:p>
            <a:pPr marL="285750" indent="-285750">
              <a:buFont typeface="Arial" panose="020B0604020202020204" pitchFamily="34" charset="0"/>
              <a:buChar char="•"/>
            </a:pPr>
            <a:r>
              <a:rPr lang="en-US" dirty="0" smtClean="0"/>
              <a:t>No ladder pattern of </a:t>
            </a:r>
            <a:r>
              <a:rPr lang="en-US" dirty="0" err="1" smtClean="0"/>
              <a:t>ubiquitinated</a:t>
            </a:r>
            <a:r>
              <a:rPr lang="en-US" dirty="0" smtClean="0"/>
              <a:t> myosin.</a:t>
            </a:r>
            <a:endParaRPr lang="en-US" dirty="0"/>
          </a:p>
        </p:txBody>
      </p:sp>
    </p:spTree>
    <p:extLst>
      <p:ext uri="{BB962C8B-B14F-4D97-AF65-F5344CB8AC3E}">
        <p14:creationId xmlns:p14="http://schemas.microsoft.com/office/powerpoint/2010/main" val="222572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96181" y="1355877"/>
            <a:ext cx="7745502" cy="5486400"/>
          </a:xfrm>
        </p:spPr>
      </p:pic>
      <p:sp>
        <p:nvSpPr>
          <p:cNvPr id="2" name="Title 1"/>
          <p:cNvSpPr>
            <a:spLocks noGrp="1"/>
          </p:cNvSpPr>
          <p:nvPr>
            <p:ph type="title"/>
          </p:nvPr>
        </p:nvSpPr>
        <p:spPr>
          <a:xfrm>
            <a:off x="628650" y="217645"/>
            <a:ext cx="7886700" cy="1325563"/>
          </a:xfrm>
        </p:spPr>
        <p:txBody>
          <a:bodyPr>
            <a:normAutofit fontScale="90000"/>
          </a:bodyPr>
          <a:lstStyle/>
          <a:p>
            <a:r>
              <a:rPr lang="en-US" dirty="0"/>
              <a:t>D</a:t>
            </a:r>
            <a:r>
              <a:rPr lang="en-US" dirty="0" smtClean="0"/>
              <a:t>examethasone represses autophagosome-associated genes</a:t>
            </a:r>
            <a:endParaRPr lang="en-US" dirty="0"/>
          </a:p>
        </p:txBody>
      </p:sp>
      <p:sp>
        <p:nvSpPr>
          <p:cNvPr id="9" name="Rectangle 8"/>
          <p:cNvSpPr/>
          <p:nvPr/>
        </p:nvSpPr>
        <p:spPr>
          <a:xfrm>
            <a:off x="4856419" y="6576738"/>
            <a:ext cx="1272118" cy="307777"/>
          </a:xfrm>
          <a:prstGeom prst="rect">
            <a:avLst/>
          </a:prstGeom>
        </p:spPr>
        <p:txBody>
          <a:bodyPr wrap="square">
            <a:spAutoFit/>
          </a:bodyPr>
          <a:lstStyle/>
          <a:p>
            <a:pPr algn="ctr"/>
            <a:r>
              <a:rPr lang="en-US" sz="1400" dirty="0" smtClean="0"/>
              <a:t>three days</a:t>
            </a:r>
            <a:endParaRPr lang="en-US" sz="1400" dirty="0"/>
          </a:p>
        </p:txBody>
      </p:sp>
      <p:sp>
        <p:nvSpPr>
          <p:cNvPr id="10" name="Rectangle 9"/>
          <p:cNvSpPr/>
          <p:nvPr/>
        </p:nvSpPr>
        <p:spPr>
          <a:xfrm>
            <a:off x="2295337" y="6576738"/>
            <a:ext cx="1272118" cy="307777"/>
          </a:xfrm>
          <a:prstGeom prst="rect">
            <a:avLst/>
          </a:prstGeom>
        </p:spPr>
        <p:txBody>
          <a:bodyPr wrap="square">
            <a:spAutoFit/>
          </a:bodyPr>
          <a:lstStyle/>
          <a:p>
            <a:pPr algn="ctr"/>
            <a:r>
              <a:rPr lang="en-US" sz="1400" dirty="0" smtClean="0"/>
              <a:t>one day</a:t>
            </a:r>
            <a:endParaRPr lang="en-US" sz="1400" dirty="0"/>
          </a:p>
        </p:txBody>
      </p:sp>
      <p:sp>
        <p:nvSpPr>
          <p:cNvPr id="11" name="Rectangle 10"/>
          <p:cNvSpPr/>
          <p:nvPr/>
        </p:nvSpPr>
        <p:spPr>
          <a:xfrm>
            <a:off x="7417501" y="6576737"/>
            <a:ext cx="1272118" cy="307777"/>
          </a:xfrm>
          <a:prstGeom prst="rect">
            <a:avLst/>
          </a:prstGeom>
        </p:spPr>
        <p:txBody>
          <a:bodyPr wrap="square">
            <a:spAutoFit/>
          </a:bodyPr>
          <a:lstStyle/>
          <a:p>
            <a:pPr algn="ctr"/>
            <a:r>
              <a:rPr lang="en-US" sz="1400" dirty="0" smtClean="0"/>
              <a:t>seven days</a:t>
            </a:r>
            <a:endParaRPr lang="en-US" sz="1400" dirty="0"/>
          </a:p>
        </p:txBody>
      </p:sp>
      <p:sp>
        <p:nvSpPr>
          <p:cNvPr id="12" name="Rectangle 11"/>
          <p:cNvSpPr/>
          <p:nvPr/>
        </p:nvSpPr>
        <p:spPr>
          <a:xfrm>
            <a:off x="228600" y="1956467"/>
            <a:ext cx="1396181" cy="523220"/>
          </a:xfrm>
          <a:prstGeom prst="rect">
            <a:avLst/>
          </a:prstGeom>
        </p:spPr>
        <p:txBody>
          <a:bodyPr wrap="square">
            <a:spAutoFit/>
          </a:bodyPr>
          <a:lstStyle/>
          <a:p>
            <a:pPr algn="r"/>
            <a:r>
              <a:rPr lang="en-US" sz="1400" dirty="0"/>
              <a:t>gastrocnemius </a:t>
            </a:r>
            <a:r>
              <a:rPr lang="en-US" sz="1400" dirty="0" smtClean="0"/>
              <a:t>beclin mRNA</a:t>
            </a:r>
            <a:endParaRPr lang="en-US" sz="1400" dirty="0"/>
          </a:p>
        </p:txBody>
      </p:sp>
      <p:sp>
        <p:nvSpPr>
          <p:cNvPr id="13" name="Rectangle 12"/>
          <p:cNvSpPr/>
          <p:nvPr/>
        </p:nvSpPr>
        <p:spPr>
          <a:xfrm>
            <a:off x="228600" y="3581939"/>
            <a:ext cx="1396181" cy="738664"/>
          </a:xfrm>
          <a:prstGeom prst="rect">
            <a:avLst/>
          </a:prstGeom>
        </p:spPr>
        <p:txBody>
          <a:bodyPr wrap="square">
            <a:spAutoFit/>
          </a:bodyPr>
          <a:lstStyle/>
          <a:p>
            <a:pPr algn="r"/>
            <a:r>
              <a:rPr lang="en-US" sz="1400" dirty="0"/>
              <a:t>gastrocnemius </a:t>
            </a:r>
            <a:r>
              <a:rPr lang="en-US" sz="1400" dirty="0" smtClean="0"/>
              <a:t>cathepsin L mRNA</a:t>
            </a:r>
            <a:endParaRPr lang="en-US" sz="1400" dirty="0"/>
          </a:p>
        </p:txBody>
      </p:sp>
      <p:sp>
        <p:nvSpPr>
          <p:cNvPr id="14" name="Rectangle 13"/>
          <p:cNvSpPr/>
          <p:nvPr/>
        </p:nvSpPr>
        <p:spPr>
          <a:xfrm>
            <a:off x="228600" y="5422856"/>
            <a:ext cx="1396181" cy="523220"/>
          </a:xfrm>
          <a:prstGeom prst="rect">
            <a:avLst/>
          </a:prstGeom>
        </p:spPr>
        <p:txBody>
          <a:bodyPr wrap="square">
            <a:spAutoFit/>
          </a:bodyPr>
          <a:lstStyle/>
          <a:p>
            <a:pPr algn="r"/>
            <a:r>
              <a:rPr lang="en-US" sz="1400" dirty="0"/>
              <a:t>gastrocnemius </a:t>
            </a:r>
            <a:r>
              <a:rPr lang="en-US" sz="1400" dirty="0" smtClean="0"/>
              <a:t>LC3 mRNA</a:t>
            </a:r>
            <a:endParaRPr lang="en-US" sz="1400" dirty="0"/>
          </a:p>
        </p:txBody>
      </p:sp>
    </p:spTree>
    <p:extLst>
      <p:ext uri="{BB962C8B-B14F-4D97-AF65-F5344CB8AC3E}">
        <p14:creationId xmlns:p14="http://schemas.microsoft.com/office/powerpoint/2010/main" val="14060879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42734" y="1188720"/>
            <a:ext cx="8001266" cy="5669280"/>
          </a:xfrm>
        </p:spPr>
      </p:pic>
      <p:sp>
        <p:nvSpPr>
          <p:cNvPr id="2" name="Title 1"/>
          <p:cNvSpPr>
            <a:spLocks noGrp="1"/>
          </p:cNvSpPr>
          <p:nvPr>
            <p:ph type="title"/>
          </p:nvPr>
        </p:nvSpPr>
        <p:spPr>
          <a:xfrm>
            <a:off x="628650" y="-8499"/>
            <a:ext cx="7886700" cy="1325563"/>
          </a:xfrm>
        </p:spPr>
        <p:txBody>
          <a:bodyPr/>
          <a:lstStyle/>
          <a:p>
            <a:r>
              <a:rPr lang="en-US" dirty="0" smtClean="0"/>
              <a:t>Cathepsin L activity does not correlate with phenotype</a:t>
            </a:r>
            <a:endParaRPr lang="en-US" dirty="0"/>
          </a:p>
        </p:txBody>
      </p:sp>
      <p:sp>
        <p:nvSpPr>
          <p:cNvPr id="9" name="Rectangle 8"/>
          <p:cNvSpPr/>
          <p:nvPr/>
        </p:nvSpPr>
        <p:spPr>
          <a:xfrm>
            <a:off x="4684355" y="6550223"/>
            <a:ext cx="1272118" cy="307777"/>
          </a:xfrm>
          <a:prstGeom prst="rect">
            <a:avLst/>
          </a:prstGeom>
        </p:spPr>
        <p:txBody>
          <a:bodyPr wrap="square">
            <a:spAutoFit/>
          </a:bodyPr>
          <a:lstStyle/>
          <a:p>
            <a:pPr algn="ctr"/>
            <a:r>
              <a:rPr lang="en-US" sz="1400" dirty="0" smtClean="0"/>
              <a:t>three days</a:t>
            </a:r>
            <a:endParaRPr lang="en-US" sz="1400" dirty="0"/>
          </a:p>
        </p:txBody>
      </p:sp>
      <p:sp>
        <p:nvSpPr>
          <p:cNvPr id="10" name="Rectangle 9"/>
          <p:cNvSpPr/>
          <p:nvPr/>
        </p:nvSpPr>
        <p:spPr>
          <a:xfrm>
            <a:off x="2039699" y="6550223"/>
            <a:ext cx="1272118" cy="307777"/>
          </a:xfrm>
          <a:prstGeom prst="rect">
            <a:avLst/>
          </a:prstGeom>
        </p:spPr>
        <p:txBody>
          <a:bodyPr wrap="square">
            <a:spAutoFit/>
          </a:bodyPr>
          <a:lstStyle/>
          <a:p>
            <a:pPr algn="ctr"/>
            <a:r>
              <a:rPr lang="en-US" sz="1400" dirty="0" smtClean="0"/>
              <a:t>one day</a:t>
            </a:r>
            <a:endParaRPr lang="en-US" sz="1400" dirty="0"/>
          </a:p>
        </p:txBody>
      </p:sp>
      <p:sp>
        <p:nvSpPr>
          <p:cNvPr id="11" name="Rectangle 10"/>
          <p:cNvSpPr/>
          <p:nvPr/>
        </p:nvSpPr>
        <p:spPr>
          <a:xfrm>
            <a:off x="7329011" y="6550222"/>
            <a:ext cx="1272118" cy="307777"/>
          </a:xfrm>
          <a:prstGeom prst="rect">
            <a:avLst/>
          </a:prstGeom>
        </p:spPr>
        <p:txBody>
          <a:bodyPr wrap="square">
            <a:spAutoFit/>
          </a:bodyPr>
          <a:lstStyle/>
          <a:p>
            <a:pPr algn="ctr"/>
            <a:r>
              <a:rPr lang="en-US" sz="1400" dirty="0" smtClean="0"/>
              <a:t>seven days</a:t>
            </a:r>
            <a:endParaRPr lang="en-US" sz="1400" dirty="0"/>
          </a:p>
        </p:txBody>
      </p:sp>
      <p:sp>
        <p:nvSpPr>
          <p:cNvPr id="12" name="Rectangle 11"/>
          <p:cNvSpPr/>
          <p:nvPr/>
        </p:nvSpPr>
        <p:spPr>
          <a:xfrm>
            <a:off x="-17474" y="1590871"/>
            <a:ext cx="1444728" cy="954107"/>
          </a:xfrm>
          <a:prstGeom prst="rect">
            <a:avLst/>
          </a:prstGeom>
        </p:spPr>
        <p:txBody>
          <a:bodyPr wrap="square">
            <a:spAutoFit/>
          </a:bodyPr>
          <a:lstStyle/>
          <a:p>
            <a:pPr algn="r"/>
            <a:r>
              <a:rPr lang="en-US" sz="1400" dirty="0" smtClean="0"/>
              <a:t>gastrocnemius autophagosome catalytic activity (</a:t>
            </a:r>
            <a:r>
              <a:rPr lang="en-US" sz="1400" dirty="0" err="1" smtClean="0"/>
              <a:t>rel.u</a:t>
            </a:r>
            <a:r>
              <a:rPr lang="en-US" sz="1400" dirty="0" smtClean="0"/>
              <a:t>.)</a:t>
            </a:r>
            <a:endParaRPr lang="en-US" sz="1400" dirty="0"/>
          </a:p>
        </p:txBody>
      </p:sp>
      <p:sp>
        <p:nvSpPr>
          <p:cNvPr id="13" name="Rectangle 12"/>
          <p:cNvSpPr/>
          <p:nvPr/>
        </p:nvSpPr>
        <p:spPr>
          <a:xfrm>
            <a:off x="-17472" y="3546306"/>
            <a:ext cx="1444726" cy="954107"/>
          </a:xfrm>
          <a:prstGeom prst="rect">
            <a:avLst/>
          </a:prstGeom>
        </p:spPr>
        <p:txBody>
          <a:bodyPr wrap="square">
            <a:spAutoFit/>
          </a:bodyPr>
          <a:lstStyle/>
          <a:p>
            <a:pPr algn="r"/>
            <a:r>
              <a:rPr lang="en-US" sz="1400" dirty="0" smtClean="0"/>
              <a:t>quadriceps </a:t>
            </a:r>
            <a:r>
              <a:rPr lang="en-US" sz="1400" dirty="0"/>
              <a:t>autophagosome </a:t>
            </a:r>
            <a:r>
              <a:rPr lang="en-US" sz="1400" dirty="0" smtClean="0"/>
              <a:t>catalytic activity (</a:t>
            </a:r>
            <a:r>
              <a:rPr lang="en-US" sz="1400" dirty="0" err="1" smtClean="0"/>
              <a:t>rel.u</a:t>
            </a:r>
            <a:r>
              <a:rPr lang="en-US" sz="1400" dirty="0" smtClean="0"/>
              <a:t>.)</a:t>
            </a:r>
            <a:endParaRPr lang="en-US" sz="1400" dirty="0"/>
          </a:p>
        </p:txBody>
      </p:sp>
      <p:sp>
        <p:nvSpPr>
          <p:cNvPr id="14" name="Rectangle 13"/>
          <p:cNvSpPr/>
          <p:nvPr/>
        </p:nvSpPr>
        <p:spPr>
          <a:xfrm>
            <a:off x="-93714" y="5324007"/>
            <a:ext cx="1444728" cy="954107"/>
          </a:xfrm>
          <a:prstGeom prst="rect">
            <a:avLst/>
          </a:prstGeom>
        </p:spPr>
        <p:txBody>
          <a:bodyPr wrap="square">
            <a:spAutoFit/>
          </a:bodyPr>
          <a:lstStyle/>
          <a:p>
            <a:pPr algn="r"/>
            <a:r>
              <a:rPr lang="en-US" sz="1400" dirty="0" smtClean="0"/>
              <a:t>triceps autophagosome catalytic activity (</a:t>
            </a:r>
            <a:r>
              <a:rPr lang="en-US" sz="1400" dirty="0" err="1" smtClean="0"/>
              <a:t>rel.u</a:t>
            </a:r>
            <a:r>
              <a:rPr lang="en-US" sz="1400" dirty="0" smtClean="0"/>
              <a:t>.)</a:t>
            </a:r>
            <a:endParaRPr lang="en-US" sz="1400" dirty="0"/>
          </a:p>
        </p:txBody>
      </p:sp>
    </p:spTree>
    <p:extLst>
      <p:ext uri="{BB962C8B-B14F-4D97-AF65-F5344CB8AC3E}">
        <p14:creationId xmlns:p14="http://schemas.microsoft.com/office/powerpoint/2010/main" val="29564580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3121" y="1539567"/>
            <a:ext cx="4140596" cy="4140741"/>
          </a:xfrm>
          <a:prstGeom prst="rect">
            <a:avLst/>
          </a:prstGeom>
        </p:spPr>
      </p:pic>
      <p:sp>
        <p:nvSpPr>
          <p:cNvPr id="2" name="Title 1"/>
          <p:cNvSpPr>
            <a:spLocks noGrp="1"/>
          </p:cNvSpPr>
          <p:nvPr>
            <p:ph type="title"/>
          </p:nvPr>
        </p:nvSpPr>
        <p:spPr/>
        <p:txBody>
          <a:bodyPr/>
          <a:lstStyle/>
          <a:p>
            <a:r>
              <a:rPr lang="en-US" dirty="0" smtClean="0"/>
              <a:t>Lipidated LC3 isoform indicates autophagy unchanged</a:t>
            </a:r>
            <a:endParaRPr lang="en-US" dirty="0"/>
          </a:p>
        </p:txBody>
      </p:sp>
      <p:sp>
        <p:nvSpPr>
          <p:cNvPr id="5" name="Text Box 53"/>
          <p:cNvSpPr txBox="1">
            <a:spLocks noChangeArrowheads="1"/>
          </p:cNvSpPr>
          <p:nvPr/>
        </p:nvSpPr>
        <p:spPr bwMode="auto">
          <a:xfrm>
            <a:off x="-342618" y="3175196"/>
            <a:ext cx="70485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a:lnSpc>
                <a:spcPct val="97000"/>
              </a:lnSpc>
            </a:pPr>
            <a:r>
              <a:rPr lang="en-US" altLang="en-US" sz="1600" dirty="0">
                <a:latin typeface="+mn-lt"/>
              </a:rPr>
              <a:t>LC3</a:t>
            </a:r>
          </a:p>
        </p:txBody>
      </p:sp>
      <p:sp>
        <p:nvSpPr>
          <p:cNvPr id="6" name="Text Box 54"/>
          <p:cNvSpPr txBox="1">
            <a:spLocks noChangeArrowheads="1"/>
          </p:cNvSpPr>
          <p:nvPr/>
        </p:nvSpPr>
        <p:spPr bwMode="auto">
          <a:xfrm>
            <a:off x="238074" y="4048564"/>
            <a:ext cx="70485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a:lnSpc>
                <a:spcPct val="97000"/>
              </a:lnSpc>
            </a:pPr>
            <a:r>
              <a:rPr lang="en-US" altLang="en-US" sz="1600" dirty="0">
                <a:latin typeface="+mn-lt"/>
              </a:rPr>
              <a:t>GAPDH</a:t>
            </a:r>
          </a:p>
        </p:txBody>
      </p:sp>
      <p:pic>
        <p:nvPicPr>
          <p:cNvPr id="7" name="Picture 55"/>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31000" contrast="42000"/>
                    </a14:imgEffect>
                  </a14:imgLayer>
                </a14:imgProps>
              </a:ext>
              <a:ext uri="{28A0092B-C50C-407E-A947-70E740481C1C}">
                <a14:useLocalDpi xmlns:a14="http://schemas.microsoft.com/office/drawing/2010/main" val="0"/>
              </a:ext>
            </a:extLst>
          </a:blip>
          <a:srcRect l="1807" r="3268"/>
          <a:stretch>
            <a:fillRect/>
          </a:stretch>
        </p:blipFill>
        <p:spPr bwMode="auto">
          <a:xfrm>
            <a:off x="1046470" y="3778867"/>
            <a:ext cx="3210897" cy="717194"/>
          </a:xfrm>
          <a:prstGeom prst="rect">
            <a:avLst/>
          </a:prstGeom>
          <a:noFill/>
          <a:ln>
            <a:noFill/>
          </a:ln>
          <a:effectLst/>
          <a:extLst>
            <a:ext uri="{909E8E84-426E-40DD-AFC4-6F175D3DCCD1}">
              <a14:hiddenFill xmlns:a14="http://schemas.microsoft.com/office/drawing/2010/main">
                <a:blipFill dpi="0" rotWithShape="0">
                  <a:blip>
                    <a:lum bright="52000" contrast="74000"/>
                  </a:blip>
                  <a:srcRect l="1807" r="3268"/>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56"/>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28000"/>
                    </a14:imgEffect>
                  </a14:imgLayer>
                </a14:imgProps>
              </a:ext>
              <a:ext uri="{28A0092B-C50C-407E-A947-70E740481C1C}">
                <a14:useLocalDpi xmlns:a14="http://schemas.microsoft.com/office/drawing/2010/main" val="0"/>
              </a:ext>
            </a:extLst>
          </a:blip>
          <a:srcRect l="1897" r="2315" b="17795"/>
          <a:stretch>
            <a:fillRect/>
          </a:stretch>
        </p:blipFill>
        <p:spPr bwMode="auto">
          <a:xfrm>
            <a:off x="1046470" y="2664544"/>
            <a:ext cx="3210897" cy="1021305"/>
          </a:xfrm>
          <a:prstGeom prst="rect">
            <a:avLst/>
          </a:prstGeom>
          <a:noFill/>
          <a:ln>
            <a:noFill/>
          </a:ln>
          <a:effectLst/>
          <a:extLst>
            <a:ext uri="{909E8E84-426E-40DD-AFC4-6F175D3DCCD1}">
              <a14:hiddenFill xmlns:a14="http://schemas.microsoft.com/office/drawing/2010/main">
                <a:blipFill dpi="0" rotWithShape="0">
                  <a:blip/>
                  <a:srcRect l="1897" r="2315" b="17795"/>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57"/>
          <p:cNvSpPr txBox="1">
            <a:spLocks noChangeArrowheads="1"/>
          </p:cNvSpPr>
          <p:nvPr/>
        </p:nvSpPr>
        <p:spPr bwMode="auto">
          <a:xfrm>
            <a:off x="289847" y="2921908"/>
            <a:ext cx="70485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a:lnSpc>
                <a:spcPct val="97000"/>
              </a:lnSpc>
            </a:pPr>
            <a:r>
              <a:rPr lang="en-US" altLang="en-US" sz="1600" dirty="0">
                <a:latin typeface="+mn-lt"/>
              </a:rPr>
              <a:t>slow &gt;</a:t>
            </a:r>
          </a:p>
        </p:txBody>
      </p:sp>
      <p:sp>
        <p:nvSpPr>
          <p:cNvPr id="10" name="Text Box 58"/>
          <p:cNvSpPr txBox="1">
            <a:spLocks noChangeArrowheads="1"/>
          </p:cNvSpPr>
          <p:nvPr/>
        </p:nvSpPr>
        <p:spPr bwMode="auto">
          <a:xfrm>
            <a:off x="238074" y="3304321"/>
            <a:ext cx="70485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a:lnSpc>
                <a:spcPct val="97000"/>
              </a:lnSpc>
            </a:pPr>
            <a:r>
              <a:rPr lang="en-US" altLang="en-US" sz="1600" dirty="0">
                <a:latin typeface="+mn-lt"/>
              </a:rPr>
              <a:t>fast &gt;</a:t>
            </a:r>
          </a:p>
        </p:txBody>
      </p:sp>
      <p:sp>
        <p:nvSpPr>
          <p:cNvPr id="13" name="Rectangle 12"/>
          <p:cNvSpPr/>
          <p:nvPr/>
        </p:nvSpPr>
        <p:spPr>
          <a:xfrm>
            <a:off x="5262521" y="5624146"/>
            <a:ext cx="1444728" cy="830997"/>
          </a:xfrm>
          <a:prstGeom prst="rect">
            <a:avLst/>
          </a:prstGeom>
        </p:spPr>
        <p:txBody>
          <a:bodyPr wrap="square">
            <a:spAutoFit/>
          </a:bodyPr>
          <a:lstStyle/>
          <a:p>
            <a:pPr algn="ctr"/>
            <a:r>
              <a:rPr lang="en-US" sz="1600" dirty="0" smtClean="0"/>
              <a:t>LC3-II normalized to GAPDH</a:t>
            </a:r>
            <a:endParaRPr lang="en-US" sz="1600" dirty="0"/>
          </a:p>
        </p:txBody>
      </p:sp>
      <p:sp>
        <p:nvSpPr>
          <p:cNvPr id="14" name="Rectangle 13"/>
          <p:cNvSpPr/>
          <p:nvPr/>
        </p:nvSpPr>
        <p:spPr>
          <a:xfrm>
            <a:off x="7301494" y="5624145"/>
            <a:ext cx="1444728" cy="830997"/>
          </a:xfrm>
          <a:prstGeom prst="rect">
            <a:avLst/>
          </a:prstGeom>
        </p:spPr>
        <p:txBody>
          <a:bodyPr wrap="square">
            <a:spAutoFit/>
          </a:bodyPr>
          <a:lstStyle/>
          <a:p>
            <a:pPr algn="ctr"/>
            <a:r>
              <a:rPr lang="en-US" sz="1600" dirty="0" smtClean="0"/>
              <a:t>LC3-II normalized to LC3-I</a:t>
            </a:r>
            <a:endParaRPr lang="en-US" sz="1600" dirty="0"/>
          </a:p>
        </p:txBody>
      </p:sp>
      <p:graphicFrame>
        <p:nvGraphicFramePr>
          <p:cNvPr id="16" name="Table 15"/>
          <p:cNvGraphicFramePr>
            <a:graphicFrameLocks noGrp="1"/>
          </p:cNvGraphicFramePr>
          <p:nvPr>
            <p:extLst>
              <p:ext uri="{D42A27DB-BD31-4B8C-83A1-F6EECF244321}">
                <p14:modId xmlns:p14="http://schemas.microsoft.com/office/powerpoint/2010/main" val="1979521127"/>
              </p:ext>
            </p:extLst>
          </p:nvPr>
        </p:nvGraphicFramePr>
        <p:xfrm>
          <a:off x="237036" y="4578350"/>
          <a:ext cx="4020331" cy="741680"/>
        </p:xfrm>
        <a:graphic>
          <a:graphicData uri="http://schemas.openxmlformats.org/drawingml/2006/table">
            <a:tbl>
              <a:tblPr>
                <a:tableStyleId>{2D5ABB26-0587-4C30-8999-92F81FD0307C}</a:tableStyleId>
              </a:tblPr>
              <a:tblGrid>
                <a:gridCol w="801187"/>
                <a:gridCol w="536524"/>
                <a:gridCol w="536524"/>
                <a:gridCol w="536524"/>
                <a:gridCol w="536524"/>
                <a:gridCol w="536524"/>
                <a:gridCol w="536524"/>
              </a:tblGrid>
              <a:tr h="370840">
                <a:tc>
                  <a:txBody>
                    <a:bodyPr/>
                    <a:lstStyle/>
                    <a:p>
                      <a:r>
                        <a:rPr lang="en-US" sz="1600" dirty="0" smtClean="0"/>
                        <a:t>Dexa</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r>
              <a:tr h="370840">
                <a:tc>
                  <a:txBody>
                    <a:bodyPr/>
                    <a:lstStyle/>
                    <a:p>
                      <a:r>
                        <a:rPr lang="en-US" sz="1600" dirty="0" smtClean="0"/>
                        <a:t>Testo</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c>
                  <a:txBody>
                    <a:bodyPr/>
                    <a:lstStyle/>
                    <a:p>
                      <a:pPr algn="ctr"/>
                      <a:r>
                        <a:rPr lang="en-US" sz="1600" dirty="0" smtClean="0"/>
                        <a:t>+</a:t>
                      </a:r>
                      <a:endParaRPr lang="en-US" sz="1600" dirty="0"/>
                    </a:p>
                  </a:txBody>
                  <a:tcPr/>
                </a:tc>
              </a:tr>
            </a:tbl>
          </a:graphicData>
        </a:graphic>
      </p:graphicFrame>
      <p:sp>
        <p:nvSpPr>
          <p:cNvPr id="18" name="Rectangle 17"/>
          <p:cNvSpPr/>
          <p:nvPr/>
        </p:nvSpPr>
        <p:spPr>
          <a:xfrm>
            <a:off x="0" y="6337505"/>
            <a:ext cx="9144000" cy="307777"/>
          </a:xfrm>
          <a:prstGeom prst="rect">
            <a:avLst/>
          </a:prstGeom>
        </p:spPr>
        <p:txBody>
          <a:bodyPr wrap="square">
            <a:spAutoFit/>
          </a:bodyPr>
          <a:lstStyle/>
          <a:p>
            <a:pPr marL="285750" indent="-285750">
              <a:buFont typeface="Arial" panose="020B0604020202020204" pitchFamily="34" charset="0"/>
              <a:buChar char="•"/>
            </a:pPr>
            <a:r>
              <a:rPr lang="en-US" sz="1400" dirty="0" smtClean="0"/>
              <a:t>Gastrocnemius, 7 day.</a:t>
            </a:r>
          </a:p>
        </p:txBody>
      </p:sp>
      <p:sp>
        <p:nvSpPr>
          <p:cNvPr id="19" name="Rectangle 18"/>
          <p:cNvSpPr/>
          <p:nvPr/>
        </p:nvSpPr>
        <p:spPr>
          <a:xfrm>
            <a:off x="0" y="6603750"/>
            <a:ext cx="9144000" cy="307777"/>
          </a:xfrm>
          <a:prstGeom prst="rect">
            <a:avLst/>
          </a:prstGeom>
        </p:spPr>
        <p:txBody>
          <a:bodyPr wrap="square">
            <a:spAutoFit/>
          </a:bodyPr>
          <a:lstStyle/>
          <a:p>
            <a:pPr marL="285750" indent="-285750">
              <a:buFont typeface="Arial" panose="020B0604020202020204" pitchFamily="34" charset="0"/>
              <a:buChar char="•"/>
            </a:pPr>
            <a:r>
              <a:rPr lang="en-US" sz="1400" dirty="0" smtClean="0"/>
              <a:t>Sub-optimal normalization has been used by others to hypothesize role of autophagy.  </a:t>
            </a:r>
            <a:endParaRPr lang="en-US" sz="1400" dirty="0"/>
          </a:p>
        </p:txBody>
      </p:sp>
      <p:sp>
        <p:nvSpPr>
          <p:cNvPr id="3" name="Rectangle 2"/>
          <p:cNvSpPr/>
          <p:nvPr/>
        </p:nvSpPr>
        <p:spPr>
          <a:xfrm>
            <a:off x="7056408" y="1380226"/>
            <a:ext cx="1847309" cy="5265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916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Calpain markers did not correlate with the phenotype</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71102" y="2502402"/>
            <a:ext cx="7996501" cy="3657600"/>
          </a:xfrm>
        </p:spPr>
      </p:pic>
      <p:sp>
        <p:nvSpPr>
          <p:cNvPr id="5" name="Rectangle 4"/>
          <p:cNvSpPr/>
          <p:nvPr/>
        </p:nvSpPr>
        <p:spPr>
          <a:xfrm>
            <a:off x="4694188" y="6006113"/>
            <a:ext cx="1272118" cy="307777"/>
          </a:xfrm>
          <a:prstGeom prst="rect">
            <a:avLst/>
          </a:prstGeom>
        </p:spPr>
        <p:txBody>
          <a:bodyPr wrap="square">
            <a:spAutoFit/>
          </a:bodyPr>
          <a:lstStyle/>
          <a:p>
            <a:pPr algn="ctr"/>
            <a:r>
              <a:rPr lang="en-US" sz="1400" dirty="0" smtClean="0"/>
              <a:t>three days</a:t>
            </a:r>
            <a:endParaRPr lang="en-US" sz="1400" dirty="0"/>
          </a:p>
        </p:txBody>
      </p:sp>
      <p:sp>
        <p:nvSpPr>
          <p:cNvPr id="6" name="Rectangle 5"/>
          <p:cNvSpPr/>
          <p:nvPr/>
        </p:nvSpPr>
        <p:spPr>
          <a:xfrm>
            <a:off x="2049532" y="6006113"/>
            <a:ext cx="1272118" cy="307777"/>
          </a:xfrm>
          <a:prstGeom prst="rect">
            <a:avLst/>
          </a:prstGeom>
        </p:spPr>
        <p:txBody>
          <a:bodyPr wrap="square">
            <a:spAutoFit/>
          </a:bodyPr>
          <a:lstStyle/>
          <a:p>
            <a:pPr algn="ctr"/>
            <a:r>
              <a:rPr lang="en-US" sz="1400" dirty="0" smtClean="0"/>
              <a:t>one day</a:t>
            </a:r>
            <a:endParaRPr lang="en-US" sz="1400" dirty="0"/>
          </a:p>
        </p:txBody>
      </p:sp>
      <p:sp>
        <p:nvSpPr>
          <p:cNvPr id="7" name="Rectangle 6"/>
          <p:cNvSpPr/>
          <p:nvPr/>
        </p:nvSpPr>
        <p:spPr>
          <a:xfrm>
            <a:off x="7338844" y="6006112"/>
            <a:ext cx="1272118" cy="307777"/>
          </a:xfrm>
          <a:prstGeom prst="rect">
            <a:avLst/>
          </a:prstGeom>
        </p:spPr>
        <p:txBody>
          <a:bodyPr wrap="square">
            <a:spAutoFit/>
          </a:bodyPr>
          <a:lstStyle/>
          <a:p>
            <a:pPr algn="ctr"/>
            <a:r>
              <a:rPr lang="en-US" sz="1400" dirty="0" smtClean="0"/>
              <a:t>seven days</a:t>
            </a:r>
            <a:endParaRPr lang="en-US" sz="1400" dirty="0"/>
          </a:p>
        </p:txBody>
      </p:sp>
      <p:sp>
        <p:nvSpPr>
          <p:cNvPr id="8" name="Rectangle 7"/>
          <p:cNvSpPr/>
          <p:nvPr/>
        </p:nvSpPr>
        <p:spPr>
          <a:xfrm>
            <a:off x="-107617" y="3824653"/>
            <a:ext cx="1472534" cy="738664"/>
          </a:xfrm>
          <a:prstGeom prst="rect">
            <a:avLst/>
          </a:prstGeom>
        </p:spPr>
        <p:txBody>
          <a:bodyPr wrap="square">
            <a:spAutoFit/>
          </a:bodyPr>
          <a:lstStyle/>
          <a:p>
            <a:pPr algn="r"/>
            <a:r>
              <a:rPr lang="en-US" sz="1400" dirty="0" smtClean="0"/>
              <a:t>gastrocnemius calpain catalytic activity (</a:t>
            </a:r>
            <a:r>
              <a:rPr lang="en-US" sz="1400" dirty="0" err="1" smtClean="0"/>
              <a:t>rel.u</a:t>
            </a:r>
            <a:r>
              <a:rPr lang="en-US" sz="1400" dirty="0" smtClean="0"/>
              <a:t>.)</a:t>
            </a:r>
            <a:endParaRPr lang="en-US" sz="1400" dirty="0"/>
          </a:p>
        </p:txBody>
      </p:sp>
      <p:sp>
        <p:nvSpPr>
          <p:cNvPr id="9" name="Rectangle 8"/>
          <p:cNvSpPr/>
          <p:nvPr/>
        </p:nvSpPr>
        <p:spPr>
          <a:xfrm>
            <a:off x="-44960" y="6488668"/>
            <a:ext cx="9077929" cy="369332"/>
          </a:xfrm>
          <a:prstGeom prst="rect">
            <a:avLst/>
          </a:prstGeom>
        </p:spPr>
        <p:txBody>
          <a:bodyPr wrap="square">
            <a:spAutoFit/>
          </a:bodyPr>
          <a:lstStyle/>
          <a:p>
            <a:pPr marL="285750" indent="-285750">
              <a:buFont typeface="Arial" panose="020B0604020202020204" pitchFamily="34" charset="0"/>
              <a:buChar char="•"/>
            </a:pPr>
            <a:r>
              <a:rPr lang="en-US" dirty="0" smtClean="0"/>
              <a:t>Also, no change in mu-calpain, calpastatin protein levels.</a:t>
            </a:r>
            <a:endParaRPr lang="en-US" dirty="0"/>
          </a:p>
        </p:txBody>
      </p:sp>
    </p:spTree>
    <p:extLst>
      <p:ext uri="{BB962C8B-B14F-4D97-AF65-F5344CB8AC3E}">
        <p14:creationId xmlns:p14="http://schemas.microsoft.com/office/powerpoint/2010/main" val="29475304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Glucocorticoid myopathy</a:t>
            </a:r>
          </a:p>
        </p:txBody>
      </p:sp>
      <p:sp>
        <p:nvSpPr>
          <p:cNvPr id="3" name="Content Placeholder 2"/>
          <p:cNvSpPr>
            <a:spLocks noGrp="1"/>
          </p:cNvSpPr>
          <p:nvPr>
            <p:ph idx="1"/>
          </p:nvPr>
        </p:nvSpPr>
        <p:spPr/>
        <p:txBody>
          <a:bodyPr/>
          <a:lstStyle/>
          <a:p>
            <a:r>
              <a:rPr lang="en-US" dirty="0" smtClean="0"/>
              <a:t>Complaint of 50% of patients.</a:t>
            </a:r>
          </a:p>
          <a:p>
            <a:r>
              <a:rPr lang="en-US" dirty="0" smtClean="0"/>
              <a:t>Objective loss </a:t>
            </a:r>
            <a:r>
              <a:rPr lang="en-US" dirty="0"/>
              <a:t>of </a:t>
            </a:r>
            <a:r>
              <a:rPr lang="en-US" dirty="0" smtClean="0"/>
              <a:t>force, volume.</a:t>
            </a:r>
          </a:p>
          <a:p>
            <a:r>
              <a:rPr lang="en-US" dirty="0" smtClean="0"/>
              <a:t>Electromyography demonstrates it is a </a:t>
            </a:r>
            <a:r>
              <a:rPr lang="en-US" dirty="0" err="1" smtClean="0"/>
              <a:t>myofiber</a:t>
            </a:r>
            <a:r>
              <a:rPr lang="en-US" dirty="0" smtClean="0"/>
              <a:t> condition.</a:t>
            </a:r>
          </a:p>
          <a:p>
            <a:r>
              <a:rPr lang="en-US" dirty="0" smtClean="0"/>
              <a:t>Can be modelled in vitro.</a:t>
            </a:r>
          </a:p>
          <a:p>
            <a:r>
              <a:rPr lang="en-US" dirty="0" smtClean="0"/>
              <a:t>Increased urinary nitrogen, </a:t>
            </a:r>
            <a:r>
              <a:rPr lang="en-US" dirty="0" err="1" smtClean="0"/>
              <a:t>methylhistidine</a:t>
            </a:r>
            <a:r>
              <a:rPr lang="en-US" dirty="0" smtClean="0"/>
              <a:t>.</a:t>
            </a:r>
            <a:endParaRPr lang="en-US" dirty="0"/>
          </a:p>
          <a:p>
            <a:r>
              <a:rPr lang="en-US" dirty="0" smtClean="0"/>
              <a:t>Treatable by cessation, inhibitors, anabolic adjuvants.</a:t>
            </a:r>
          </a:p>
        </p:txBody>
      </p:sp>
    </p:spTree>
    <p:extLst>
      <p:ext uri="{BB962C8B-B14F-4D97-AF65-F5344CB8AC3E}">
        <p14:creationId xmlns:p14="http://schemas.microsoft.com/office/powerpoint/2010/main" val="386745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5"/>
          <p:cNvPicPr>
            <a:picLocks noChangeAspect="1" noChangeArrowheads="1"/>
          </p:cNvPicPr>
          <p:nvPr/>
        </p:nvPicPr>
        <p:blipFill>
          <a:blip r:embed="rId3">
            <a:extLst>
              <a:ext uri="{28A0092B-C50C-407E-A947-70E740481C1C}">
                <a14:useLocalDpi xmlns:a14="http://schemas.microsoft.com/office/drawing/2010/main" val="0"/>
              </a:ext>
            </a:extLst>
          </a:blip>
          <a:srcRect l="1479" r="2525"/>
          <a:stretch>
            <a:fillRect/>
          </a:stretch>
        </p:blipFill>
        <p:spPr bwMode="auto">
          <a:xfrm>
            <a:off x="5439506" y="1511993"/>
            <a:ext cx="3566843" cy="691834"/>
          </a:xfrm>
          <a:prstGeom prst="rect">
            <a:avLst/>
          </a:prstGeom>
          <a:noFill/>
          <a:ln>
            <a:noFill/>
          </a:ln>
          <a:effectLst/>
          <a:extLst>
            <a:ext uri="{909E8E84-426E-40DD-AFC4-6F175D3DCCD1}">
              <a14:hiddenFill xmlns:a14="http://schemas.microsoft.com/office/drawing/2010/main">
                <a:blipFill dpi="0" rotWithShape="0">
                  <a:blip/>
                  <a:srcRect l="1479" r="2525"/>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Picture 56"/>
          <p:cNvPicPr>
            <a:picLocks noChangeAspect="1" noChangeArrowheads="1"/>
          </p:cNvPicPr>
          <p:nvPr/>
        </p:nvPicPr>
        <p:blipFill>
          <a:blip r:embed="rId4">
            <a:lum bright="50000" contrast="50000"/>
            <a:extLst>
              <a:ext uri="{28A0092B-C50C-407E-A947-70E740481C1C}">
                <a14:useLocalDpi xmlns:a14="http://schemas.microsoft.com/office/drawing/2010/main" val="0"/>
              </a:ext>
            </a:extLst>
          </a:blip>
          <a:srcRect l="1358"/>
          <a:stretch>
            <a:fillRect/>
          </a:stretch>
        </p:blipFill>
        <p:spPr bwMode="auto">
          <a:xfrm>
            <a:off x="5450274" y="2244595"/>
            <a:ext cx="3556076" cy="705293"/>
          </a:xfrm>
          <a:prstGeom prst="rect">
            <a:avLst/>
          </a:prstGeom>
          <a:noFill/>
          <a:ln>
            <a:noFill/>
          </a:ln>
          <a:effectLst/>
          <a:extLst>
            <a:ext uri="{909E8E84-426E-40DD-AFC4-6F175D3DCCD1}">
              <a14:hiddenFill xmlns:a14="http://schemas.microsoft.com/office/drawing/2010/main">
                <a:blipFill dpi="0" rotWithShape="0">
                  <a:blip>
                    <a:lum bright="50000" contrast="50000"/>
                  </a:blip>
                  <a:srcRect l="1358"/>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p:cNvSpPr>
            <a:spLocks noGrp="1"/>
          </p:cNvSpPr>
          <p:nvPr>
            <p:ph type="title"/>
          </p:nvPr>
        </p:nvSpPr>
        <p:spPr>
          <a:xfrm>
            <a:off x="274996" y="181589"/>
            <a:ext cx="8515350" cy="1325563"/>
          </a:xfrm>
        </p:spPr>
        <p:txBody>
          <a:bodyPr/>
          <a:lstStyle/>
          <a:p>
            <a:r>
              <a:rPr lang="en-US" dirty="0" smtClean="0"/>
              <a:t>Translation regulators appear unchanged</a:t>
            </a:r>
            <a:endParaRPr lang="en-US" dirty="0"/>
          </a:p>
        </p:txBody>
      </p:sp>
      <p:sp>
        <p:nvSpPr>
          <p:cNvPr id="5" name="Text Box 53"/>
          <p:cNvSpPr txBox="1">
            <a:spLocks noChangeArrowheads="1"/>
          </p:cNvSpPr>
          <p:nvPr/>
        </p:nvSpPr>
        <p:spPr bwMode="auto">
          <a:xfrm>
            <a:off x="0" y="1830824"/>
            <a:ext cx="863908" cy="2179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Cabin" panose="020B0803050202020004" pitchFamily="34" charset="0"/>
              </a:rPr>
              <a:t> Ⓟ-eIF2α</a:t>
            </a:r>
          </a:p>
        </p:txBody>
      </p:sp>
      <p:sp>
        <p:nvSpPr>
          <p:cNvPr id="6" name="Text Box 54"/>
          <p:cNvSpPr txBox="1">
            <a:spLocks noChangeArrowheads="1"/>
          </p:cNvSpPr>
          <p:nvPr/>
        </p:nvSpPr>
        <p:spPr bwMode="auto">
          <a:xfrm>
            <a:off x="0" y="2496573"/>
            <a:ext cx="863908" cy="2179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Cabin" panose="020B0803050202020004" pitchFamily="34" charset="0"/>
              </a:rPr>
              <a:t>GAPDH</a:t>
            </a:r>
          </a:p>
        </p:txBody>
      </p:sp>
      <p:pic>
        <p:nvPicPr>
          <p:cNvPr id="7" name="Picture 55"/>
          <p:cNvPicPr>
            <a:picLocks noChangeAspect="1" noChangeArrowheads="1"/>
          </p:cNvPicPr>
          <p:nvPr/>
        </p:nvPicPr>
        <p:blipFill>
          <a:blip r:embed="rId5">
            <a:extLst>
              <a:ext uri="{28A0092B-C50C-407E-A947-70E740481C1C}">
                <a14:useLocalDpi xmlns:a14="http://schemas.microsoft.com/office/drawing/2010/main" val="0"/>
              </a:ext>
            </a:extLst>
          </a:blip>
          <a:srcRect l="4521" r="1030"/>
          <a:stretch>
            <a:fillRect/>
          </a:stretch>
        </p:blipFill>
        <p:spPr bwMode="auto">
          <a:xfrm>
            <a:off x="989913" y="1690689"/>
            <a:ext cx="3178207" cy="498219"/>
          </a:xfrm>
          <a:prstGeom prst="rect">
            <a:avLst/>
          </a:prstGeom>
          <a:noFill/>
          <a:ln>
            <a:noFill/>
          </a:ln>
          <a:effectLst/>
          <a:extLst>
            <a:ext uri="{909E8E84-426E-40DD-AFC4-6F175D3DCCD1}">
              <a14:hiddenFill xmlns:a14="http://schemas.microsoft.com/office/drawing/2010/main">
                <a:blipFill dpi="0" rotWithShape="0">
                  <a:blip>
                    <a:lum bright="30000" contrast="70000"/>
                  </a:blip>
                  <a:srcRect l="4521" r="1030"/>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56"/>
          <p:cNvPicPr>
            <a:picLocks noChangeAspect="1" noChangeArrowheads="1"/>
          </p:cNvPicPr>
          <p:nvPr/>
        </p:nvPicPr>
        <p:blipFill>
          <a:blip r:embed="rId6">
            <a:lum bright="40000" contrast="72000"/>
            <a:extLst>
              <a:ext uri="{28A0092B-C50C-407E-A947-70E740481C1C}">
                <a14:useLocalDpi xmlns:a14="http://schemas.microsoft.com/office/drawing/2010/main" val="0"/>
              </a:ext>
            </a:extLst>
          </a:blip>
          <a:srcRect l="1704" r="2936"/>
          <a:stretch>
            <a:fillRect/>
          </a:stretch>
        </p:blipFill>
        <p:spPr bwMode="auto">
          <a:xfrm>
            <a:off x="863908" y="2291095"/>
            <a:ext cx="3304212" cy="628906"/>
          </a:xfrm>
          <a:prstGeom prst="rect">
            <a:avLst/>
          </a:prstGeom>
          <a:noFill/>
          <a:ln>
            <a:noFill/>
          </a:ln>
          <a:effectLst/>
          <a:extLst>
            <a:ext uri="{909E8E84-426E-40DD-AFC4-6F175D3DCCD1}">
              <a14:hiddenFill xmlns:a14="http://schemas.microsoft.com/office/drawing/2010/main">
                <a:blipFill dpi="0" rotWithShape="0">
                  <a:blip>
                    <a:lum bright="40000" contrast="72000"/>
                  </a:blip>
                  <a:srcRect l="1704" r="2936"/>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9973" y="3589309"/>
            <a:ext cx="2772081" cy="3204235"/>
          </a:xfrm>
          <a:prstGeom prst="rect">
            <a:avLst/>
          </a:prstGeom>
        </p:spPr>
      </p:pic>
      <p:sp>
        <p:nvSpPr>
          <p:cNvPr id="10" name="Text Box 53"/>
          <p:cNvSpPr txBox="1">
            <a:spLocks noChangeArrowheads="1"/>
          </p:cNvSpPr>
          <p:nvPr/>
        </p:nvSpPr>
        <p:spPr bwMode="auto">
          <a:xfrm>
            <a:off x="431954" y="5191427"/>
            <a:ext cx="863908" cy="2179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Cabin" panose="020B0803050202020004" pitchFamily="34" charset="0"/>
              </a:rPr>
              <a:t> Ⓟ-eIF2α</a:t>
            </a:r>
          </a:p>
        </p:txBody>
      </p:sp>
      <p:graphicFrame>
        <p:nvGraphicFramePr>
          <p:cNvPr id="11" name="Group 1"/>
          <p:cNvGraphicFramePr>
            <a:graphicFrameLocks noGrp="1"/>
          </p:cNvGraphicFramePr>
          <p:nvPr>
            <p:extLst>
              <p:ext uri="{D42A27DB-BD31-4B8C-83A1-F6EECF244321}">
                <p14:modId xmlns:p14="http://schemas.microsoft.com/office/powerpoint/2010/main" val="667691258"/>
              </p:ext>
            </p:extLst>
          </p:nvPr>
        </p:nvGraphicFramePr>
        <p:xfrm>
          <a:off x="4572000" y="3067307"/>
          <a:ext cx="4434347" cy="719855"/>
        </p:xfrm>
        <a:graphic>
          <a:graphicData uri="http://schemas.openxmlformats.org/drawingml/2006/table">
            <a:tbl>
              <a:tblPr/>
              <a:tblGrid>
                <a:gridCol w="914399"/>
                <a:gridCol w="586658"/>
                <a:gridCol w="586658"/>
                <a:gridCol w="586658"/>
                <a:gridCol w="586658"/>
                <a:gridCol w="586658"/>
                <a:gridCol w="586658"/>
              </a:tblGrid>
              <a:tr h="358992">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360863">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sp>
        <p:nvSpPr>
          <p:cNvPr id="12" name="Text Box 53"/>
          <p:cNvSpPr txBox="1">
            <a:spLocks noChangeArrowheads="1"/>
          </p:cNvSpPr>
          <p:nvPr/>
        </p:nvSpPr>
        <p:spPr bwMode="auto">
          <a:xfrm>
            <a:off x="4178888" y="1787753"/>
            <a:ext cx="1100679" cy="301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eIF3f</a:t>
            </a:r>
          </a:p>
        </p:txBody>
      </p:sp>
      <p:sp>
        <p:nvSpPr>
          <p:cNvPr id="13" name="Text Box 54"/>
          <p:cNvSpPr txBox="1">
            <a:spLocks noChangeArrowheads="1"/>
          </p:cNvSpPr>
          <p:nvPr/>
        </p:nvSpPr>
        <p:spPr bwMode="auto">
          <a:xfrm>
            <a:off x="4178888" y="2413022"/>
            <a:ext cx="1100679" cy="301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GAPDH</a:t>
            </a:r>
          </a:p>
        </p:txBody>
      </p:sp>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36886" y="3653765"/>
            <a:ext cx="2772081" cy="3204235"/>
          </a:xfrm>
          <a:prstGeom prst="rect">
            <a:avLst/>
          </a:prstGeom>
        </p:spPr>
      </p:pic>
      <p:sp>
        <p:nvSpPr>
          <p:cNvPr id="17" name="Text Box 53"/>
          <p:cNvSpPr txBox="1">
            <a:spLocks noChangeArrowheads="1"/>
          </p:cNvSpPr>
          <p:nvPr/>
        </p:nvSpPr>
        <p:spPr bwMode="auto">
          <a:xfrm>
            <a:off x="5279567" y="5191427"/>
            <a:ext cx="863908" cy="2179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smtClean="0">
                <a:latin typeface="Cabin" panose="020B0803050202020004" pitchFamily="34" charset="0"/>
              </a:rPr>
              <a:t>eIF3-f</a:t>
            </a:r>
            <a:endParaRPr lang="en-US" altLang="en-US" sz="1600" dirty="0">
              <a:latin typeface="Cabin" panose="020B0803050202020004" pitchFamily="34" charset="0"/>
            </a:endParaRPr>
          </a:p>
        </p:txBody>
      </p:sp>
      <p:sp>
        <p:nvSpPr>
          <p:cNvPr id="18" name="Rectangle 17"/>
          <p:cNvSpPr/>
          <p:nvPr/>
        </p:nvSpPr>
        <p:spPr>
          <a:xfrm>
            <a:off x="-71971" y="6550223"/>
            <a:ext cx="2123768" cy="307777"/>
          </a:xfrm>
          <a:prstGeom prst="rect">
            <a:avLst/>
          </a:prstGeom>
        </p:spPr>
        <p:txBody>
          <a:bodyPr wrap="square">
            <a:spAutoFit/>
          </a:bodyPr>
          <a:lstStyle/>
          <a:p>
            <a:r>
              <a:rPr lang="en-US" sz="1400" dirty="0" smtClean="0"/>
              <a:t>gastrocnemius, day 7</a:t>
            </a:r>
            <a:endParaRPr lang="en-US" sz="1400" dirty="0"/>
          </a:p>
        </p:txBody>
      </p:sp>
      <p:graphicFrame>
        <p:nvGraphicFramePr>
          <p:cNvPr id="4" name="Group 1"/>
          <p:cNvGraphicFramePr>
            <a:graphicFrameLocks noGrp="1"/>
          </p:cNvGraphicFramePr>
          <p:nvPr>
            <p:extLst>
              <p:ext uri="{D42A27DB-BD31-4B8C-83A1-F6EECF244321}">
                <p14:modId xmlns:p14="http://schemas.microsoft.com/office/powerpoint/2010/main" val="2315144567"/>
              </p:ext>
            </p:extLst>
          </p:nvPr>
        </p:nvGraphicFramePr>
        <p:xfrm>
          <a:off x="187554" y="2988595"/>
          <a:ext cx="4070551" cy="708335"/>
        </p:xfrm>
        <a:graphic>
          <a:graphicData uri="http://schemas.openxmlformats.org/drawingml/2006/table">
            <a:tbl>
              <a:tblPr/>
              <a:tblGrid>
                <a:gridCol w="737419"/>
                <a:gridCol w="555522"/>
                <a:gridCol w="555522"/>
                <a:gridCol w="555522"/>
                <a:gridCol w="555522"/>
                <a:gridCol w="555522"/>
                <a:gridCol w="555522"/>
              </a:tblGrid>
              <a:tr h="37362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28944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spTree>
    <p:extLst>
      <p:ext uri="{BB962C8B-B14F-4D97-AF65-F5344CB8AC3E}">
        <p14:creationId xmlns:p14="http://schemas.microsoft.com/office/powerpoint/2010/main" val="299125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541" y="177166"/>
            <a:ext cx="7886700" cy="1325563"/>
          </a:xfrm>
        </p:spPr>
        <p:txBody>
          <a:bodyPr/>
          <a:lstStyle/>
          <a:p>
            <a:r>
              <a:rPr lang="en-US" dirty="0" smtClean="0"/>
              <a:t>4E-BP is not inhibited by testosterone</a:t>
            </a:r>
            <a:endParaRPr lang="en-US" dirty="0"/>
          </a:p>
        </p:txBody>
      </p:sp>
      <p:grpSp>
        <p:nvGrpSpPr>
          <p:cNvPr id="6" name="Group 105"/>
          <p:cNvGrpSpPr>
            <a:grpSpLocks/>
          </p:cNvGrpSpPr>
          <p:nvPr/>
        </p:nvGrpSpPr>
        <p:grpSpPr bwMode="auto">
          <a:xfrm>
            <a:off x="2576052" y="1608243"/>
            <a:ext cx="6371355" cy="1004725"/>
            <a:chOff x="1178" y="5"/>
            <a:chExt cx="2273" cy="725"/>
          </a:xfrm>
        </p:grpSpPr>
        <p:sp>
          <p:nvSpPr>
            <p:cNvPr id="7" name="Text Box 106"/>
            <p:cNvSpPr txBox="1">
              <a:spLocks noChangeArrowheads="1"/>
            </p:cNvSpPr>
            <p:nvPr/>
          </p:nvSpPr>
          <p:spPr bwMode="auto">
            <a:xfrm>
              <a:off x="1190" y="497"/>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Ⓟ-4EBP</a:t>
              </a:r>
            </a:p>
          </p:txBody>
        </p:sp>
        <p:sp>
          <p:nvSpPr>
            <p:cNvPr id="8" name="Text Box 107"/>
            <p:cNvSpPr txBox="1">
              <a:spLocks noChangeArrowheads="1"/>
            </p:cNvSpPr>
            <p:nvPr/>
          </p:nvSpPr>
          <p:spPr bwMode="auto">
            <a:xfrm>
              <a:off x="1178" y="25"/>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a:latin typeface="+mn-lt"/>
                </a:rPr>
                <a:t>GAPDH</a:t>
              </a:r>
            </a:p>
          </p:txBody>
        </p:sp>
        <p:pic>
          <p:nvPicPr>
            <p:cNvPr id="9" name="Picture 108"/>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 contrast="53000"/>
                      </a14:imgEffect>
                    </a14:imgLayer>
                  </a14:imgProps>
                </a:ext>
                <a:ext uri="{28A0092B-C50C-407E-A947-70E740481C1C}">
                  <a14:useLocalDpi xmlns:a14="http://schemas.microsoft.com/office/drawing/2010/main" val="0"/>
                </a:ext>
              </a:extLst>
            </a:blip>
            <a:srcRect/>
            <a:stretch>
              <a:fillRect/>
            </a:stretch>
          </p:blipFill>
          <p:spPr bwMode="auto">
            <a:xfrm>
              <a:off x="2194" y="5"/>
              <a:ext cx="1256" cy="725"/>
            </a:xfrm>
            <a:prstGeom prst="rect">
              <a:avLst/>
            </a:prstGeom>
            <a:noFill/>
            <a:ln>
              <a:noFill/>
            </a:ln>
            <a:effectLst/>
            <a:extLst>
              <a:ext uri="{909E8E84-426E-40DD-AFC4-6F175D3DCCD1}">
                <a14:hiddenFill xmlns:a14="http://schemas.microsoft.com/office/drawing/2010/main">
                  <a:blipFill dpi="0" rotWithShape="0">
                    <a:blip>
                      <a:lum bright="10000" contrast="2000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10" name="Group 109"/>
          <p:cNvGrpSpPr>
            <a:grpSpLocks/>
          </p:cNvGrpSpPr>
          <p:nvPr/>
        </p:nvGrpSpPr>
        <p:grpSpPr bwMode="auto">
          <a:xfrm>
            <a:off x="-1386348" y="1608243"/>
            <a:ext cx="5692877" cy="1044461"/>
            <a:chOff x="-591" y="-5"/>
            <a:chExt cx="2376" cy="696"/>
          </a:xfrm>
        </p:grpSpPr>
        <p:sp>
          <p:nvSpPr>
            <p:cNvPr id="11" name="Text Box 110"/>
            <p:cNvSpPr txBox="1">
              <a:spLocks noChangeArrowheads="1"/>
            </p:cNvSpPr>
            <p:nvPr/>
          </p:nvSpPr>
          <p:spPr bwMode="auto">
            <a:xfrm>
              <a:off x="-573" y="543"/>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total 4EBP</a:t>
              </a:r>
            </a:p>
          </p:txBody>
        </p:sp>
        <p:sp>
          <p:nvSpPr>
            <p:cNvPr id="12" name="Text Box 111"/>
            <p:cNvSpPr txBox="1">
              <a:spLocks noChangeArrowheads="1"/>
            </p:cNvSpPr>
            <p:nvPr/>
          </p:nvSpPr>
          <p:spPr bwMode="auto">
            <a:xfrm>
              <a:off x="-591" y="91"/>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GAPDH</a:t>
              </a:r>
            </a:p>
          </p:txBody>
        </p:sp>
        <p:pic>
          <p:nvPicPr>
            <p:cNvPr id="13" name="Picture 112"/>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44000" contrast="60000"/>
                      </a14:imgEffect>
                    </a14:imgLayer>
                  </a14:imgProps>
                </a:ext>
                <a:ext uri="{28A0092B-C50C-407E-A947-70E740481C1C}">
                  <a14:useLocalDpi xmlns:a14="http://schemas.microsoft.com/office/drawing/2010/main" val="0"/>
                </a:ext>
              </a:extLst>
            </a:blip>
            <a:srcRect l="2333" r="3047"/>
            <a:stretch>
              <a:fillRect/>
            </a:stretch>
          </p:blipFill>
          <p:spPr bwMode="auto">
            <a:xfrm>
              <a:off x="420" y="-5"/>
              <a:ext cx="1365" cy="696"/>
            </a:xfrm>
            <a:prstGeom prst="rect">
              <a:avLst/>
            </a:prstGeom>
            <a:noFill/>
            <a:ln>
              <a:noFill/>
            </a:ln>
            <a:effectLst/>
            <a:extLst>
              <a:ext uri="{909E8E84-426E-40DD-AFC4-6F175D3DCCD1}">
                <a14:hiddenFill xmlns:a14="http://schemas.microsoft.com/office/drawing/2010/main">
                  <a:blipFill dpi="0" rotWithShape="0">
                    <a:blip>
                      <a:lum bright="60000" contrast="60000"/>
                    </a:blip>
                    <a:srcRect l="2333" r="3047"/>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aphicFrame>
        <p:nvGraphicFramePr>
          <p:cNvPr id="14" name="Group 1"/>
          <p:cNvGraphicFramePr>
            <a:graphicFrameLocks noGrp="1"/>
          </p:cNvGraphicFramePr>
          <p:nvPr>
            <p:extLst>
              <p:ext uri="{D42A27DB-BD31-4B8C-83A1-F6EECF244321}">
                <p14:modId xmlns:p14="http://schemas.microsoft.com/office/powerpoint/2010/main" val="581130174"/>
              </p:ext>
            </p:extLst>
          </p:nvPr>
        </p:nvGraphicFramePr>
        <p:xfrm>
          <a:off x="235978" y="2654946"/>
          <a:ext cx="4070551" cy="749197"/>
        </p:xfrm>
        <a:graphic>
          <a:graphicData uri="http://schemas.openxmlformats.org/drawingml/2006/table">
            <a:tbl>
              <a:tblPr/>
              <a:tblGrid>
                <a:gridCol w="737419"/>
                <a:gridCol w="555522"/>
                <a:gridCol w="555522"/>
                <a:gridCol w="555522"/>
                <a:gridCol w="555522"/>
                <a:gridCol w="555522"/>
                <a:gridCol w="555522"/>
              </a:tblGrid>
              <a:tr h="37362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375572">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graphicFrame>
        <p:nvGraphicFramePr>
          <p:cNvPr id="15" name="Group 1"/>
          <p:cNvGraphicFramePr>
            <a:graphicFrameLocks noGrp="1"/>
          </p:cNvGraphicFramePr>
          <p:nvPr>
            <p:extLst>
              <p:ext uri="{D42A27DB-BD31-4B8C-83A1-F6EECF244321}">
                <p14:modId xmlns:p14="http://schemas.microsoft.com/office/powerpoint/2010/main" val="3733515334"/>
              </p:ext>
            </p:extLst>
          </p:nvPr>
        </p:nvGraphicFramePr>
        <p:xfrm>
          <a:off x="4591665" y="2612968"/>
          <a:ext cx="4242620" cy="749197"/>
        </p:xfrm>
        <a:graphic>
          <a:graphicData uri="http://schemas.openxmlformats.org/drawingml/2006/table">
            <a:tbl>
              <a:tblPr/>
              <a:tblGrid>
                <a:gridCol w="909488"/>
                <a:gridCol w="555522"/>
                <a:gridCol w="555522"/>
                <a:gridCol w="555522"/>
                <a:gridCol w="555522"/>
                <a:gridCol w="555522"/>
                <a:gridCol w="555522"/>
              </a:tblGrid>
              <a:tr h="37362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375572">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755" y="3503566"/>
            <a:ext cx="7344720" cy="2952773"/>
          </a:xfrm>
          <a:prstGeom prst="rect">
            <a:avLst/>
          </a:prstGeom>
        </p:spPr>
      </p:pic>
      <p:sp>
        <p:nvSpPr>
          <p:cNvPr id="18" name="Rectangle 17"/>
          <p:cNvSpPr/>
          <p:nvPr/>
        </p:nvSpPr>
        <p:spPr>
          <a:xfrm>
            <a:off x="0" y="6344632"/>
            <a:ext cx="9111783" cy="523220"/>
          </a:xfrm>
          <a:prstGeom prst="rect">
            <a:avLst/>
          </a:prstGeom>
        </p:spPr>
        <p:txBody>
          <a:bodyPr wrap="square">
            <a:spAutoFit/>
          </a:bodyPr>
          <a:lstStyle/>
          <a:p>
            <a:pPr marL="285750" indent="-285750">
              <a:buFont typeface="Arial" panose="020B0604020202020204" pitchFamily="34" charset="0"/>
              <a:buChar char="•"/>
            </a:pPr>
            <a:r>
              <a:rPr lang="en-US" sz="1400" dirty="0" smtClean="0"/>
              <a:t>gastrocnemius, day </a:t>
            </a:r>
            <a:r>
              <a:rPr lang="en-US" sz="1400" dirty="0"/>
              <a:t>7</a:t>
            </a:r>
          </a:p>
          <a:p>
            <a:pPr marL="285750" indent="-285750">
              <a:buFont typeface="Arial" panose="020B0604020202020204" pitchFamily="34" charset="0"/>
              <a:buChar char="•"/>
            </a:pPr>
            <a:r>
              <a:rPr lang="en-US" sz="1400" dirty="0" smtClean="0"/>
              <a:t>Could not employ polysome profiling. </a:t>
            </a:r>
            <a:endParaRPr lang="en-US" sz="1400" dirty="0"/>
          </a:p>
        </p:txBody>
      </p:sp>
      <p:sp>
        <p:nvSpPr>
          <p:cNvPr id="20" name="Text Box 110"/>
          <p:cNvSpPr txBox="1">
            <a:spLocks noChangeArrowheads="1"/>
          </p:cNvSpPr>
          <p:nvPr/>
        </p:nvSpPr>
        <p:spPr bwMode="auto">
          <a:xfrm>
            <a:off x="1635116" y="6271082"/>
            <a:ext cx="2348072" cy="2907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ctr">
              <a:lnSpc>
                <a:spcPct val="97000"/>
              </a:lnSpc>
            </a:pPr>
            <a:r>
              <a:rPr lang="en-US" altLang="en-US" sz="1600" dirty="0">
                <a:latin typeface="+mn-lt"/>
              </a:rPr>
              <a:t> total 4EBP</a:t>
            </a:r>
          </a:p>
        </p:txBody>
      </p:sp>
      <p:sp>
        <p:nvSpPr>
          <p:cNvPr id="21" name="Text Box 106"/>
          <p:cNvSpPr txBox="1">
            <a:spLocks noChangeArrowheads="1"/>
          </p:cNvSpPr>
          <p:nvPr/>
        </p:nvSpPr>
        <p:spPr bwMode="auto">
          <a:xfrm>
            <a:off x="5141842" y="6271082"/>
            <a:ext cx="2746999" cy="2791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ctr">
              <a:lnSpc>
                <a:spcPct val="97000"/>
              </a:lnSpc>
            </a:pPr>
            <a:r>
              <a:rPr lang="en-US" altLang="en-US" sz="1600" dirty="0">
                <a:latin typeface="+mn-lt"/>
              </a:rPr>
              <a:t> Ⓟ-4EBP</a:t>
            </a:r>
          </a:p>
        </p:txBody>
      </p:sp>
      <p:sp>
        <p:nvSpPr>
          <p:cNvPr id="3" name="Rectangle 2"/>
          <p:cNvSpPr/>
          <p:nvPr/>
        </p:nvSpPr>
        <p:spPr>
          <a:xfrm>
            <a:off x="4470400" y="1291771"/>
            <a:ext cx="4474204" cy="54283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52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so far</a:t>
            </a:r>
            <a:endParaRPr lang="en-US" dirty="0"/>
          </a:p>
        </p:txBody>
      </p:sp>
      <p:sp>
        <p:nvSpPr>
          <p:cNvPr id="3" name="Content Placeholder 2"/>
          <p:cNvSpPr>
            <a:spLocks noGrp="1"/>
          </p:cNvSpPr>
          <p:nvPr>
            <p:ph idx="1"/>
          </p:nvPr>
        </p:nvSpPr>
        <p:spPr/>
        <p:txBody>
          <a:bodyPr>
            <a:normAutofit/>
          </a:bodyPr>
          <a:lstStyle/>
          <a:p>
            <a:r>
              <a:rPr lang="en-US" dirty="0" smtClean="0"/>
              <a:t>Calpains</a:t>
            </a:r>
            <a:r>
              <a:rPr lang="en-US" dirty="0"/>
              <a:t>, protein synthesis </a:t>
            </a:r>
            <a:r>
              <a:rPr lang="en-US" dirty="0" smtClean="0"/>
              <a:t>markers do not correlate with testosterone-induced muscle rescue.</a:t>
            </a:r>
            <a:endParaRPr lang="en-US" dirty="0"/>
          </a:p>
          <a:p>
            <a:r>
              <a:rPr lang="en-US" dirty="0" smtClean="0"/>
              <a:t>For both steroids, significant </a:t>
            </a:r>
            <a:r>
              <a:rPr lang="en-US" dirty="0"/>
              <a:t>autophagy changes contrast with the phenotype</a:t>
            </a:r>
            <a:r>
              <a:rPr lang="en-US" dirty="0" smtClean="0"/>
              <a:t>.</a:t>
            </a:r>
          </a:p>
          <a:p>
            <a:r>
              <a:rPr lang="en-US" dirty="0" smtClean="0"/>
              <a:t>Dexamethasone-induced loss of muscle is correlated with an increase in proteasome activity and E3 ligases expression.</a:t>
            </a:r>
          </a:p>
          <a:p>
            <a:r>
              <a:rPr lang="en-US" dirty="0" smtClean="0"/>
              <a:t>Rescue by testosterone co-administration is best correlated with proteasome repression.</a:t>
            </a:r>
            <a:endParaRPr lang="en-US" dirty="0"/>
          </a:p>
        </p:txBody>
      </p:sp>
    </p:spTree>
    <p:extLst>
      <p:ext uri="{BB962C8B-B14F-4D97-AF65-F5344CB8AC3E}">
        <p14:creationId xmlns:p14="http://schemas.microsoft.com/office/powerpoint/2010/main" val="154607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Testosterone pushes the transcriptional lever</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25169" y="1840139"/>
            <a:ext cx="6990181" cy="4351338"/>
          </a:xfrm>
        </p:spPr>
      </p:pic>
      <p:sp>
        <p:nvSpPr>
          <p:cNvPr id="5" name="Rectangle 4"/>
          <p:cNvSpPr/>
          <p:nvPr/>
        </p:nvSpPr>
        <p:spPr>
          <a:xfrm>
            <a:off x="4694189" y="6191477"/>
            <a:ext cx="1272118" cy="307777"/>
          </a:xfrm>
          <a:prstGeom prst="rect">
            <a:avLst/>
          </a:prstGeom>
        </p:spPr>
        <p:txBody>
          <a:bodyPr wrap="square">
            <a:spAutoFit/>
          </a:bodyPr>
          <a:lstStyle/>
          <a:p>
            <a:pPr algn="ctr"/>
            <a:r>
              <a:rPr lang="en-US" sz="1400" dirty="0" smtClean="0"/>
              <a:t>three days</a:t>
            </a:r>
            <a:endParaRPr lang="en-US" sz="1400" dirty="0"/>
          </a:p>
        </p:txBody>
      </p:sp>
      <p:sp>
        <p:nvSpPr>
          <p:cNvPr id="6" name="Rectangle 5"/>
          <p:cNvSpPr/>
          <p:nvPr/>
        </p:nvSpPr>
        <p:spPr>
          <a:xfrm>
            <a:off x="2180161" y="6191478"/>
            <a:ext cx="1272118" cy="307777"/>
          </a:xfrm>
          <a:prstGeom prst="rect">
            <a:avLst/>
          </a:prstGeom>
        </p:spPr>
        <p:txBody>
          <a:bodyPr wrap="square">
            <a:spAutoFit/>
          </a:bodyPr>
          <a:lstStyle/>
          <a:p>
            <a:pPr algn="ctr"/>
            <a:r>
              <a:rPr lang="en-US" sz="1400" dirty="0" smtClean="0"/>
              <a:t>one day</a:t>
            </a:r>
            <a:endParaRPr lang="en-US" sz="1400" dirty="0"/>
          </a:p>
        </p:txBody>
      </p:sp>
      <p:sp>
        <p:nvSpPr>
          <p:cNvPr id="7" name="Rectangle 6"/>
          <p:cNvSpPr/>
          <p:nvPr/>
        </p:nvSpPr>
        <p:spPr>
          <a:xfrm>
            <a:off x="7048558" y="6191477"/>
            <a:ext cx="1272118" cy="307777"/>
          </a:xfrm>
          <a:prstGeom prst="rect">
            <a:avLst/>
          </a:prstGeom>
        </p:spPr>
        <p:txBody>
          <a:bodyPr wrap="square">
            <a:spAutoFit/>
          </a:bodyPr>
          <a:lstStyle/>
          <a:p>
            <a:pPr algn="ctr"/>
            <a:r>
              <a:rPr lang="en-US" sz="1400" dirty="0" smtClean="0"/>
              <a:t>seven days</a:t>
            </a:r>
            <a:endParaRPr lang="en-US" sz="1400" dirty="0"/>
          </a:p>
        </p:txBody>
      </p:sp>
      <p:sp>
        <p:nvSpPr>
          <p:cNvPr id="8" name="Rectangle 7"/>
          <p:cNvSpPr/>
          <p:nvPr/>
        </p:nvSpPr>
        <p:spPr>
          <a:xfrm>
            <a:off x="0" y="2509613"/>
            <a:ext cx="1741714" cy="646331"/>
          </a:xfrm>
          <a:prstGeom prst="rect">
            <a:avLst/>
          </a:prstGeom>
        </p:spPr>
        <p:txBody>
          <a:bodyPr wrap="square">
            <a:spAutoFit/>
          </a:bodyPr>
          <a:lstStyle/>
          <a:p>
            <a:pPr algn="r"/>
            <a:r>
              <a:rPr lang="en-US" dirty="0" smtClean="0"/>
              <a:t>quadriceps Foxo3a mRNA</a:t>
            </a:r>
            <a:endParaRPr lang="en-US" dirty="0"/>
          </a:p>
        </p:txBody>
      </p:sp>
      <p:sp>
        <p:nvSpPr>
          <p:cNvPr id="9" name="Rectangle 8"/>
          <p:cNvSpPr/>
          <p:nvPr/>
        </p:nvSpPr>
        <p:spPr>
          <a:xfrm>
            <a:off x="0" y="4483556"/>
            <a:ext cx="1741714" cy="646331"/>
          </a:xfrm>
          <a:prstGeom prst="rect">
            <a:avLst/>
          </a:prstGeom>
        </p:spPr>
        <p:txBody>
          <a:bodyPr wrap="square">
            <a:spAutoFit/>
          </a:bodyPr>
          <a:lstStyle/>
          <a:p>
            <a:pPr algn="r"/>
            <a:r>
              <a:rPr lang="en-US" dirty="0" smtClean="0"/>
              <a:t>quadriceps Klf15 mRNA</a:t>
            </a:r>
            <a:endParaRPr lang="en-US" dirty="0"/>
          </a:p>
        </p:txBody>
      </p:sp>
    </p:spTree>
    <p:extLst>
      <p:ext uri="{BB962C8B-B14F-4D97-AF65-F5344CB8AC3E}">
        <p14:creationId xmlns:p14="http://schemas.microsoft.com/office/powerpoint/2010/main" val="5227491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IGF-I is partly restored by testosterone co-administration</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61756" y="2625038"/>
            <a:ext cx="7344720" cy="2772178"/>
          </a:xfrm>
        </p:spPr>
      </p:pic>
      <p:sp>
        <p:nvSpPr>
          <p:cNvPr id="5" name="Rectangle 4"/>
          <p:cNvSpPr/>
          <p:nvPr/>
        </p:nvSpPr>
        <p:spPr>
          <a:xfrm>
            <a:off x="4753182" y="5397216"/>
            <a:ext cx="1272118" cy="307777"/>
          </a:xfrm>
          <a:prstGeom prst="rect">
            <a:avLst/>
          </a:prstGeom>
        </p:spPr>
        <p:txBody>
          <a:bodyPr wrap="square">
            <a:spAutoFit/>
          </a:bodyPr>
          <a:lstStyle/>
          <a:p>
            <a:pPr algn="ctr"/>
            <a:r>
              <a:rPr lang="en-US" sz="1400" dirty="0" smtClean="0"/>
              <a:t>three days</a:t>
            </a:r>
            <a:endParaRPr lang="en-US" sz="1400" dirty="0"/>
          </a:p>
        </p:txBody>
      </p:sp>
      <p:sp>
        <p:nvSpPr>
          <p:cNvPr id="6" name="Rectangle 5"/>
          <p:cNvSpPr/>
          <p:nvPr/>
        </p:nvSpPr>
        <p:spPr>
          <a:xfrm>
            <a:off x="2239154" y="5397217"/>
            <a:ext cx="1272118" cy="307777"/>
          </a:xfrm>
          <a:prstGeom prst="rect">
            <a:avLst/>
          </a:prstGeom>
        </p:spPr>
        <p:txBody>
          <a:bodyPr wrap="square">
            <a:spAutoFit/>
          </a:bodyPr>
          <a:lstStyle/>
          <a:p>
            <a:pPr algn="ctr"/>
            <a:r>
              <a:rPr lang="en-US" sz="1400" dirty="0" smtClean="0"/>
              <a:t>one day</a:t>
            </a:r>
            <a:endParaRPr lang="en-US" sz="1400" dirty="0"/>
          </a:p>
        </p:txBody>
      </p:sp>
      <p:sp>
        <p:nvSpPr>
          <p:cNvPr id="7" name="Rectangle 6"/>
          <p:cNvSpPr/>
          <p:nvPr/>
        </p:nvSpPr>
        <p:spPr>
          <a:xfrm>
            <a:off x="7107551" y="5397216"/>
            <a:ext cx="1272118" cy="307777"/>
          </a:xfrm>
          <a:prstGeom prst="rect">
            <a:avLst/>
          </a:prstGeom>
        </p:spPr>
        <p:txBody>
          <a:bodyPr wrap="square">
            <a:spAutoFit/>
          </a:bodyPr>
          <a:lstStyle/>
          <a:p>
            <a:pPr algn="ctr"/>
            <a:r>
              <a:rPr lang="en-US" sz="1400" dirty="0" smtClean="0"/>
              <a:t>seven days</a:t>
            </a:r>
            <a:endParaRPr lang="en-US" sz="1400" dirty="0"/>
          </a:p>
        </p:txBody>
      </p:sp>
      <p:sp>
        <p:nvSpPr>
          <p:cNvPr id="8" name="Rectangle 7"/>
          <p:cNvSpPr/>
          <p:nvPr/>
        </p:nvSpPr>
        <p:spPr>
          <a:xfrm>
            <a:off x="0" y="3480666"/>
            <a:ext cx="1741714" cy="646331"/>
          </a:xfrm>
          <a:prstGeom prst="rect">
            <a:avLst/>
          </a:prstGeom>
        </p:spPr>
        <p:txBody>
          <a:bodyPr wrap="square">
            <a:spAutoFit/>
          </a:bodyPr>
          <a:lstStyle/>
          <a:p>
            <a:pPr algn="r"/>
            <a:r>
              <a:rPr lang="en-US" dirty="0" smtClean="0"/>
              <a:t>quadriceps </a:t>
            </a:r>
          </a:p>
          <a:p>
            <a:pPr algn="r"/>
            <a:r>
              <a:rPr lang="en-US" dirty="0" smtClean="0"/>
              <a:t>IGF-I </a:t>
            </a:r>
            <a:r>
              <a:rPr lang="en-US" dirty="0" err="1" smtClean="0"/>
              <a:t>Ea</a:t>
            </a:r>
            <a:r>
              <a:rPr lang="en-US" dirty="0" smtClean="0"/>
              <a:t> mRNA</a:t>
            </a:r>
            <a:endParaRPr lang="en-US" dirty="0"/>
          </a:p>
        </p:txBody>
      </p:sp>
    </p:spTree>
    <p:extLst>
      <p:ext uri="{BB962C8B-B14F-4D97-AF65-F5344CB8AC3E}">
        <p14:creationId xmlns:p14="http://schemas.microsoft.com/office/powerpoint/2010/main" val="40959137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903" y="121827"/>
            <a:ext cx="8898194" cy="1325563"/>
          </a:xfrm>
        </p:spPr>
        <p:txBody>
          <a:bodyPr/>
          <a:lstStyle/>
          <a:p>
            <a:r>
              <a:rPr lang="en-US" dirty="0" smtClean="0"/>
              <a:t>Even more Foxo activation</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9243" y="1952215"/>
            <a:ext cx="4525513" cy="3292797"/>
          </a:xfrm>
          <a:prstGeom prst="rect">
            <a:avLst/>
          </a:prstGeom>
        </p:spPr>
      </p:pic>
      <p:sp>
        <p:nvSpPr>
          <p:cNvPr id="10" name="TextBox 9"/>
          <p:cNvSpPr txBox="1">
            <a:spLocks noChangeArrowheads="1"/>
          </p:cNvSpPr>
          <p:nvPr/>
        </p:nvSpPr>
        <p:spPr bwMode="auto">
          <a:xfrm>
            <a:off x="3721724" y="5454651"/>
            <a:ext cx="31130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n-US" altLang="en-US" sz="1800" dirty="0" smtClean="0">
                <a:latin typeface="+mn-lt"/>
              </a:rPr>
              <a:t>Britto et al., </a:t>
            </a:r>
            <a:r>
              <a:rPr lang="en-US" altLang="en-US" sz="1800" i="1" dirty="0" smtClean="0">
                <a:latin typeface="+mn-lt"/>
              </a:rPr>
              <a:t>Am J </a:t>
            </a:r>
            <a:r>
              <a:rPr lang="en-US" altLang="en-US" sz="1800" i="1" dirty="0" err="1" smtClean="0">
                <a:latin typeface="+mn-lt"/>
              </a:rPr>
              <a:t>Physiol</a:t>
            </a:r>
            <a:r>
              <a:rPr lang="en-US" altLang="en-US" sz="1800" dirty="0" smtClean="0">
                <a:latin typeface="+mn-lt"/>
              </a:rPr>
              <a:t>, 2014.</a:t>
            </a:r>
            <a:endParaRPr lang="en-US" altLang="en-US" sz="1800" dirty="0">
              <a:latin typeface="+mn-lt"/>
            </a:endParaRPr>
          </a:p>
        </p:txBody>
      </p:sp>
    </p:spTree>
    <p:extLst>
      <p:ext uri="{BB962C8B-B14F-4D97-AF65-F5344CB8AC3E}">
        <p14:creationId xmlns:p14="http://schemas.microsoft.com/office/powerpoint/2010/main" val="18568615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estosterone partly reverses REDD1 upregulation</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485" y="1994540"/>
            <a:ext cx="8244618" cy="4572036"/>
          </a:xfrm>
          <a:prstGeom prst="rect">
            <a:avLst/>
          </a:prstGeom>
        </p:spPr>
      </p:pic>
      <p:sp>
        <p:nvSpPr>
          <p:cNvPr id="5" name="Rectangle 4"/>
          <p:cNvSpPr/>
          <p:nvPr/>
        </p:nvSpPr>
        <p:spPr>
          <a:xfrm>
            <a:off x="4458214" y="6412686"/>
            <a:ext cx="1272118" cy="307777"/>
          </a:xfrm>
          <a:prstGeom prst="rect">
            <a:avLst/>
          </a:prstGeom>
        </p:spPr>
        <p:txBody>
          <a:bodyPr wrap="square">
            <a:spAutoFit/>
          </a:bodyPr>
          <a:lstStyle/>
          <a:p>
            <a:pPr algn="ctr"/>
            <a:r>
              <a:rPr lang="en-US" sz="1400" dirty="0" smtClean="0"/>
              <a:t>three days</a:t>
            </a:r>
            <a:endParaRPr lang="en-US" sz="1400" dirty="0"/>
          </a:p>
        </p:txBody>
      </p:sp>
      <p:sp>
        <p:nvSpPr>
          <p:cNvPr id="6" name="Rectangle 5"/>
          <p:cNvSpPr/>
          <p:nvPr/>
        </p:nvSpPr>
        <p:spPr>
          <a:xfrm>
            <a:off x="1793587" y="6412686"/>
            <a:ext cx="1272118" cy="307777"/>
          </a:xfrm>
          <a:prstGeom prst="rect">
            <a:avLst/>
          </a:prstGeom>
        </p:spPr>
        <p:txBody>
          <a:bodyPr wrap="square">
            <a:spAutoFit/>
          </a:bodyPr>
          <a:lstStyle/>
          <a:p>
            <a:pPr algn="ctr"/>
            <a:r>
              <a:rPr lang="en-US" sz="1400" dirty="0" smtClean="0"/>
              <a:t>one day</a:t>
            </a:r>
            <a:endParaRPr lang="en-US" sz="1400" dirty="0"/>
          </a:p>
        </p:txBody>
      </p:sp>
      <p:sp>
        <p:nvSpPr>
          <p:cNvPr id="7" name="Rectangle 6"/>
          <p:cNvSpPr/>
          <p:nvPr/>
        </p:nvSpPr>
        <p:spPr>
          <a:xfrm>
            <a:off x="7243232" y="6412686"/>
            <a:ext cx="1272118" cy="307777"/>
          </a:xfrm>
          <a:prstGeom prst="rect">
            <a:avLst/>
          </a:prstGeom>
        </p:spPr>
        <p:txBody>
          <a:bodyPr wrap="square">
            <a:spAutoFit/>
          </a:bodyPr>
          <a:lstStyle/>
          <a:p>
            <a:pPr algn="ctr"/>
            <a:r>
              <a:rPr lang="en-US" sz="1400" dirty="0" smtClean="0"/>
              <a:t>seven days</a:t>
            </a:r>
            <a:endParaRPr lang="en-US" sz="1400" dirty="0"/>
          </a:p>
        </p:txBody>
      </p:sp>
      <p:sp>
        <p:nvSpPr>
          <p:cNvPr id="8" name="Rectangle 7"/>
          <p:cNvSpPr/>
          <p:nvPr/>
        </p:nvSpPr>
        <p:spPr>
          <a:xfrm>
            <a:off x="-117987" y="2905665"/>
            <a:ext cx="1343367" cy="523220"/>
          </a:xfrm>
          <a:prstGeom prst="rect">
            <a:avLst/>
          </a:prstGeom>
        </p:spPr>
        <p:txBody>
          <a:bodyPr wrap="square" anchor="ctr">
            <a:spAutoFit/>
          </a:bodyPr>
          <a:lstStyle/>
          <a:p>
            <a:pPr algn="r"/>
            <a:r>
              <a:rPr lang="en-US" sz="1400" dirty="0" smtClean="0"/>
              <a:t>gastrocnemius </a:t>
            </a:r>
          </a:p>
          <a:p>
            <a:pPr algn="r"/>
            <a:r>
              <a:rPr lang="en-US" sz="1400" dirty="0" smtClean="0"/>
              <a:t>REDD1 mRNA</a:t>
            </a:r>
            <a:endParaRPr lang="en-US" sz="1400" dirty="0"/>
          </a:p>
        </p:txBody>
      </p:sp>
      <p:sp>
        <p:nvSpPr>
          <p:cNvPr id="9" name="Rectangle 8"/>
          <p:cNvSpPr/>
          <p:nvPr/>
        </p:nvSpPr>
        <p:spPr>
          <a:xfrm>
            <a:off x="-43034" y="5221162"/>
            <a:ext cx="1343367" cy="523220"/>
          </a:xfrm>
          <a:prstGeom prst="rect">
            <a:avLst/>
          </a:prstGeom>
        </p:spPr>
        <p:txBody>
          <a:bodyPr wrap="square" anchor="ctr">
            <a:spAutoFit/>
          </a:bodyPr>
          <a:lstStyle/>
          <a:p>
            <a:pPr algn="r"/>
            <a:r>
              <a:rPr lang="en-US" sz="1400" dirty="0" smtClean="0"/>
              <a:t>quadriceps</a:t>
            </a:r>
          </a:p>
          <a:p>
            <a:pPr algn="r"/>
            <a:r>
              <a:rPr lang="en-US" sz="1400" dirty="0" smtClean="0"/>
              <a:t>REDD1 mRNA</a:t>
            </a:r>
            <a:endParaRPr lang="en-US" sz="1400" dirty="0"/>
          </a:p>
        </p:txBody>
      </p:sp>
    </p:spTree>
    <p:extLst>
      <p:ext uri="{BB962C8B-B14F-4D97-AF65-F5344CB8AC3E}">
        <p14:creationId xmlns:p14="http://schemas.microsoft.com/office/powerpoint/2010/main" val="28107519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161270"/>
            <a:ext cx="7886700" cy="1325563"/>
          </a:xfrm>
        </p:spPr>
        <p:txBody>
          <a:bodyPr/>
          <a:lstStyle/>
          <a:p>
            <a:r>
              <a:rPr lang="en-US" dirty="0" smtClean="0"/>
              <a:t>Akt (Ser 473) does not respond to testosterone</a:t>
            </a:r>
            <a:endParaRPr lang="en-US" dirty="0"/>
          </a:p>
        </p:txBody>
      </p:sp>
      <p:grpSp>
        <p:nvGrpSpPr>
          <p:cNvPr id="6" name="Group 105"/>
          <p:cNvGrpSpPr>
            <a:grpSpLocks/>
          </p:cNvGrpSpPr>
          <p:nvPr/>
        </p:nvGrpSpPr>
        <p:grpSpPr bwMode="auto">
          <a:xfrm>
            <a:off x="-1423323" y="1537878"/>
            <a:ext cx="5671356" cy="1263727"/>
            <a:chOff x="-686" y="46"/>
            <a:chExt cx="2512" cy="548"/>
          </a:xfrm>
        </p:grpSpPr>
        <p:sp>
          <p:nvSpPr>
            <p:cNvPr id="7" name="Text Box 106"/>
            <p:cNvSpPr txBox="1">
              <a:spLocks noChangeArrowheads="1"/>
            </p:cNvSpPr>
            <p:nvPr/>
          </p:nvSpPr>
          <p:spPr bwMode="auto">
            <a:xfrm>
              <a:off x="-686" y="59"/>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a:latin typeface="+mn-lt"/>
                </a:rPr>
                <a:t> total Akt</a:t>
              </a:r>
            </a:p>
          </p:txBody>
        </p:sp>
        <p:sp>
          <p:nvSpPr>
            <p:cNvPr id="8" name="Text Box 107"/>
            <p:cNvSpPr txBox="1">
              <a:spLocks noChangeArrowheads="1"/>
            </p:cNvSpPr>
            <p:nvPr/>
          </p:nvSpPr>
          <p:spPr bwMode="auto">
            <a:xfrm>
              <a:off x="-683" y="447"/>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a:latin typeface="+mn-lt"/>
                </a:rPr>
                <a:t>GAPDH</a:t>
              </a:r>
            </a:p>
          </p:txBody>
        </p:sp>
        <p:pic>
          <p:nvPicPr>
            <p:cNvPr id="9" name="Picture 1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 y="46"/>
              <a:ext cx="1475" cy="548"/>
            </a:xfrm>
            <a:prstGeom prst="rect">
              <a:avLst/>
            </a:prstGeom>
            <a:noFill/>
            <a:ln>
              <a:noFill/>
            </a:ln>
            <a:effectLst/>
            <a:extLst>
              <a:ext uri="{909E8E84-426E-40DD-AFC4-6F175D3DCCD1}">
                <a14:hiddenFill xmlns:a14="http://schemas.microsoft.com/office/drawing/2010/main">
                  <a:blipFill dpi="0" rotWithShape="0">
                    <a:blip>
                      <a:lum bright="60000" contrast="7000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10" name="Group 109"/>
          <p:cNvGrpSpPr>
            <a:grpSpLocks/>
          </p:cNvGrpSpPr>
          <p:nvPr/>
        </p:nvGrpSpPr>
        <p:grpSpPr bwMode="auto">
          <a:xfrm>
            <a:off x="3126200" y="1537877"/>
            <a:ext cx="6017800" cy="1381539"/>
            <a:chOff x="1152" y="52"/>
            <a:chExt cx="2459" cy="540"/>
          </a:xfrm>
        </p:grpSpPr>
        <p:sp>
          <p:nvSpPr>
            <p:cNvPr id="11" name="Text Box 110"/>
            <p:cNvSpPr txBox="1">
              <a:spLocks noChangeArrowheads="1"/>
            </p:cNvSpPr>
            <p:nvPr/>
          </p:nvSpPr>
          <p:spPr bwMode="auto">
            <a:xfrm>
              <a:off x="1154" y="52"/>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Ⓟ473-Akt</a:t>
              </a:r>
            </a:p>
          </p:txBody>
        </p:sp>
        <p:sp>
          <p:nvSpPr>
            <p:cNvPr id="12" name="Text Box 111"/>
            <p:cNvSpPr txBox="1">
              <a:spLocks noChangeArrowheads="1"/>
            </p:cNvSpPr>
            <p:nvPr/>
          </p:nvSpPr>
          <p:spPr bwMode="auto">
            <a:xfrm>
              <a:off x="1152" y="415"/>
              <a:ext cx="980" cy="1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a:latin typeface="+mn-lt"/>
                </a:rPr>
                <a:t>GAPDH</a:t>
              </a:r>
            </a:p>
          </p:txBody>
        </p:sp>
        <p:pic>
          <p:nvPicPr>
            <p:cNvPr id="13" name="Picture 112"/>
            <p:cNvPicPr>
              <a:picLocks noChangeAspect="1" noChangeArrowheads="1"/>
            </p:cNvPicPr>
            <p:nvPr/>
          </p:nvPicPr>
          <p:blipFill>
            <a:blip r:embed="rId4">
              <a:extLst>
                <a:ext uri="{28A0092B-C50C-407E-A947-70E740481C1C}">
                  <a14:useLocalDpi xmlns:a14="http://schemas.microsoft.com/office/drawing/2010/main" val="0"/>
                </a:ext>
              </a:extLst>
            </a:blip>
            <a:srcRect t="4236"/>
            <a:stretch>
              <a:fillRect/>
            </a:stretch>
          </p:blipFill>
          <p:spPr bwMode="auto">
            <a:xfrm>
              <a:off x="2178" y="71"/>
              <a:ext cx="1433" cy="521"/>
            </a:xfrm>
            <a:prstGeom prst="rect">
              <a:avLst/>
            </a:prstGeom>
            <a:noFill/>
            <a:ln>
              <a:noFill/>
            </a:ln>
            <a:effectLst/>
            <a:extLst>
              <a:ext uri="{909E8E84-426E-40DD-AFC4-6F175D3DCCD1}">
                <a14:hiddenFill xmlns:a14="http://schemas.microsoft.com/office/drawing/2010/main">
                  <a:blipFill dpi="0" rotWithShape="0">
                    <a:blip>
                      <a:lum bright="14000" contrast="30000"/>
                    </a:blip>
                    <a:srcRect t="4236"/>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aphicFrame>
        <p:nvGraphicFramePr>
          <p:cNvPr id="14" name="Group 1"/>
          <p:cNvGraphicFramePr>
            <a:graphicFrameLocks noGrp="1"/>
          </p:cNvGraphicFramePr>
          <p:nvPr>
            <p:extLst>
              <p:ext uri="{D42A27DB-BD31-4B8C-83A1-F6EECF244321}">
                <p14:modId xmlns:p14="http://schemas.microsoft.com/office/powerpoint/2010/main" val="2674326132"/>
              </p:ext>
            </p:extLst>
          </p:nvPr>
        </p:nvGraphicFramePr>
        <p:xfrm>
          <a:off x="177482" y="2886557"/>
          <a:ext cx="4070551" cy="749197"/>
        </p:xfrm>
        <a:graphic>
          <a:graphicData uri="http://schemas.openxmlformats.org/drawingml/2006/table">
            <a:tbl>
              <a:tblPr/>
              <a:tblGrid>
                <a:gridCol w="737419"/>
                <a:gridCol w="555522"/>
                <a:gridCol w="555522"/>
                <a:gridCol w="555522"/>
                <a:gridCol w="555522"/>
                <a:gridCol w="555522"/>
                <a:gridCol w="555522"/>
              </a:tblGrid>
              <a:tr h="37362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375572">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graphicFrame>
        <p:nvGraphicFramePr>
          <p:cNvPr id="15" name="Group 1"/>
          <p:cNvGraphicFramePr>
            <a:graphicFrameLocks noGrp="1"/>
          </p:cNvGraphicFramePr>
          <p:nvPr>
            <p:extLst>
              <p:ext uri="{D42A27DB-BD31-4B8C-83A1-F6EECF244321}">
                <p14:modId xmlns:p14="http://schemas.microsoft.com/office/powerpoint/2010/main" val="2319984766"/>
              </p:ext>
            </p:extLst>
          </p:nvPr>
        </p:nvGraphicFramePr>
        <p:xfrm>
          <a:off x="4994333" y="2940635"/>
          <a:ext cx="4070551" cy="749197"/>
        </p:xfrm>
        <a:graphic>
          <a:graphicData uri="http://schemas.openxmlformats.org/drawingml/2006/table">
            <a:tbl>
              <a:tblPr/>
              <a:tblGrid>
                <a:gridCol w="737419"/>
                <a:gridCol w="555522"/>
                <a:gridCol w="555522"/>
                <a:gridCol w="555522"/>
                <a:gridCol w="555522"/>
                <a:gridCol w="555522"/>
                <a:gridCol w="555522"/>
              </a:tblGrid>
              <a:tr h="37362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375572">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3046" y="3838824"/>
            <a:ext cx="8244618" cy="2772178"/>
          </a:xfrm>
          <a:prstGeom prst="rect">
            <a:avLst/>
          </a:prstGeom>
        </p:spPr>
      </p:pic>
      <p:sp>
        <p:nvSpPr>
          <p:cNvPr id="20" name="Rectangle 19"/>
          <p:cNvSpPr/>
          <p:nvPr/>
        </p:nvSpPr>
        <p:spPr>
          <a:xfrm>
            <a:off x="153169" y="4855867"/>
            <a:ext cx="1272118" cy="307777"/>
          </a:xfrm>
          <a:prstGeom prst="rect">
            <a:avLst/>
          </a:prstGeom>
        </p:spPr>
        <p:txBody>
          <a:bodyPr wrap="square" anchor="ctr">
            <a:spAutoFit/>
          </a:bodyPr>
          <a:lstStyle/>
          <a:p>
            <a:pPr algn="ctr"/>
            <a:r>
              <a:rPr lang="en-US" sz="1400" dirty="0" smtClean="0"/>
              <a:t>total Akt</a:t>
            </a:r>
            <a:endParaRPr lang="en-US" sz="1400" dirty="0"/>
          </a:p>
        </p:txBody>
      </p:sp>
      <p:sp>
        <p:nvSpPr>
          <p:cNvPr id="21" name="Text Box 110"/>
          <p:cNvSpPr txBox="1">
            <a:spLocks noChangeArrowheads="1"/>
          </p:cNvSpPr>
          <p:nvPr/>
        </p:nvSpPr>
        <p:spPr bwMode="auto">
          <a:xfrm>
            <a:off x="1475164" y="4867764"/>
            <a:ext cx="2398310" cy="283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nchor="ctr"/>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Ⓟ473-Akt</a:t>
            </a:r>
          </a:p>
        </p:txBody>
      </p:sp>
      <p:sp>
        <p:nvSpPr>
          <p:cNvPr id="22" name="Text Box 110"/>
          <p:cNvSpPr txBox="1">
            <a:spLocks noChangeArrowheads="1"/>
          </p:cNvSpPr>
          <p:nvPr/>
        </p:nvSpPr>
        <p:spPr bwMode="auto">
          <a:xfrm>
            <a:off x="4248033" y="4867764"/>
            <a:ext cx="2398310" cy="283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nchor="ctr"/>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a:t>
            </a:r>
            <a:r>
              <a:rPr lang="en-US" altLang="en-US" sz="1600" dirty="0" smtClean="0">
                <a:latin typeface="+mn-lt"/>
              </a:rPr>
              <a:t>473-Akt /</a:t>
            </a:r>
          </a:p>
          <a:p>
            <a:pPr algn="r">
              <a:lnSpc>
                <a:spcPct val="97000"/>
              </a:lnSpc>
            </a:pPr>
            <a:r>
              <a:rPr lang="en-US" altLang="en-US" sz="1600" dirty="0" smtClean="0">
                <a:latin typeface="+mn-lt"/>
              </a:rPr>
              <a:t>total Akt</a:t>
            </a:r>
          </a:p>
        </p:txBody>
      </p:sp>
      <p:sp>
        <p:nvSpPr>
          <p:cNvPr id="17" name="TextBox 5"/>
          <p:cNvSpPr txBox="1">
            <a:spLocks noChangeArrowheads="1"/>
          </p:cNvSpPr>
          <p:nvPr/>
        </p:nvSpPr>
        <p:spPr bwMode="auto">
          <a:xfrm>
            <a:off x="-1" y="6488668"/>
            <a:ext cx="91440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nSpc>
                <a:spcPct val="100000"/>
              </a:lnSpc>
              <a:spcBef>
                <a:spcPct val="0"/>
              </a:spcBef>
              <a:buFontTx/>
              <a:buNone/>
            </a:pPr>
            <a:r>
              <a:rPr lang="en-US" altLang="en-US" sz="1800" dirty="0" smtClean="0">
                <a:latin typeface="+mn-lt"/>
              </a:rPr>
              <a:t>Gastrocnemius, 7 day.</a:t>
            </a:r>
            <a:endParaRPr lang="en-US" altLang="en-US" sz="1800" dirty="0">
              <a:latin typeface="+mn-lt"/>
            </a:endParaRPr>
          </a:p>
        </p:txBody>
      </p:sp>
      <p:sp>
        <p:nvSpPr>
          <p:cNvPr id="3" name="Rectangle 2"/>
          <p:cNvSpPr/>
          <p:nvPr/>
        </p:nvSpPr>
        <p:spPr>
          <a:xfrm>
            <a:off x="4455887" y="1146629"/>
            <a:ext cx="4688114" cy="5342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917371" y="3847618"/>
            <a:ext cx="5331663" cy="2802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524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628649" y="161270"/>
            <a:ext cx="7886700"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Akt (Ser 473) does not respond to testosterone in hypersensitive levator</a:t>
            </a:r>
            <a:endParaRPr lang="en-US" dirty="0"/>
          </a:p>
        </p:txBody>
      </p:sp>
      <p:grpSp>
        <p:nvGrpSpPr>
          <p:cNvPr id="4" name="Group 3"/>
          <p:cNvGrpSpPr/>
          <p:nvPr/>
        </p:nvGrpSpPr>
        <p:grpSpPr>
          <a:xfrm>
            <a:off x="-163569" y="1582995"/>
            <a:ext cx="4556791" cy="1197598"/>
            <a:chOff x="-57150" y="101600"/>
            <a:chExt cx="2708275" cy="784225"/>
          </a:xfrm>
        </p:grpSpPr>
        <p:sp>
          <p:nvSpPr>
            <p:cNvPr id="5" name="Text Box 74"/>
            <p:cNvSpPr txBox="1">
              <a:spLocks noChangeArrowheads="1"/>
            </p:cNvSpPr>
            <p:nvPr/>
          </p:nvSpPr>
          <p:spPr bwMode="auto">
            <a:xfrm>
              <a:off x="-57150" y="147638"/>
              <a:ext cx="550863"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a:latin typeface="+mn-lt"/>
                </a:rPr>
                <a:t> total Akt</a:t>
              </a:r>
            </a:p>
          </p:txBody>
        </p:sp>
        <p:sp>
          <p:nvSpPr>
            <p:cNvPr id="6" name="Text Box 75"/>
            <p:cNvSpPr txBox="1">
              <a:spLocks noChangeArrowheads="1"/>
            </p:cNvSpPr>
            <p:nvPr/>
          </p:nvSpPr>
          <p:spPr bwMode="auto">
            <a:xfrm>
              <a:off x="0" y="646113"/>
              <a:ext cx="495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a:latin typeface="+mn-lt"/>
                </a:rPr>
                <a:t>GAPDH</a:t>
              </a:r>
            </a:p>
          </p:txBody>
        </p:sp>
        <p:pic>
          <p:nvPicPr>
            <p:cNvPr id="7" name="Picture 76"/>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9000" contrast="47000"/>
                      </a14:imgEffect>
                    </a14:imgLayer>
                  </a14:imgProps>
                </a:ext>
                <a:ext uri="{28A0092B-C50C-407E-A947-70E740481C1C}">
                  <a14:useLocalDpi xmlns:a14="http://schemas.microsoft.com/office/drawing/2010/main" val="0"/>
                </a:ext>
              </a:extLst>
            </a:blip>
            <a:srcRect/>
            <a:stretch>
              <a:fillRect/>
            </a:stretch>
          </p:blipFill>
          <p:spPr bwMode="auto">
            <a:xfrm rot="10800000">
              <a:off x="552450" y="101600"/>
              <a:ext cx="2098675" cy="273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7"/>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3000"/>
                      </a14:imgEffect>
                    </a14:imgLayer>
                  </a14:imgProps>
                </a:ext>
                <a:ext uri="{28A0092B-C50C-407E-A947-70E740481C1C}">
                  <a14:useLocalDpi xmlns:a14="http://schemas.microsoft.com/office/drawing/2010/main" val="0"/>
                </a:ext>
              </a:extLst>
            </a:blip>
            <a:srcRect/>
            <a:stretch>
              <a:fillRect/>
            </a:stretch>
          </p:blipFill>
          <p:spPr bwMode="auto">
            <a:xfrm>
              <a:off x="552450" y="582613"/>
              <a:ext cx="2098675" cy="3032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9" name="Group 8"/>
          <p:cNvGrpSpPr/>
          <p:nvPr/>
        </p:nvGrpSpPr>
        <p:grpSpPr>
          <a:xfrm>
            <a:off x="4227870" y="1582994"/>
            <a:ext cx="4916130" cy="1218739"/>
            <a:chOff x="2530529" y="114300"/>
            <a:chExt cx="2909834" cy="755650"/>
          </a:xfrm>
        </p:grpSpPr>
        <p:sp>
          <p:nvSpPr>
            <p:cNvPr id="10" name="Text Box 78"/>
            <p:cNvSpPr txBox="1">
              <a:spLocks noChangeArrowheads="1"/>
            </p:cNvSpPr>
            <p:nvPr/>
          </p:nvSpPr>
          <p:spPr bwMode="auto">
            <a:xfrm>
              <a:off x="2530529" y="147638"/>
              <a:ext cx="763534"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Ⓟ473-Akt</a:t>
              </a:r>
            </a:p>
          </p:txBody>
        </p:sp>
        <p:sp>
          <p:nvSpPr>
            <p:cNvPr id="11" name="Text Box 79"/>
            <p:cNvSpPr txBox="1">
              <a:spLocks noChangeArrowheads="1"/>
            </p:cNvSpPr>
            <p:nvPr/>
          </p:nvSpPr>
          <p:spPr bwMode="auto">
            <a:xfrm>
              <a:off x="2752725" y="646113"/>
              <a:ext cx="541338"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a:latin typeface="+mn-lt"/>
                </a:rPr>
                <a:t>GAPDH</a:t>
              </a:r>
            </a:p>
          </p:txBody>
        </p:sp>
        <p:pic>
          <p:nvPicPr>
            <p:cNvPr id="12" name="Picture 153"/>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3000" contrast="21000"/>
                      </a14:imgEffect>
                    </a14:imgLayer>
                  </a14:imgProps>
                </a:ext>
                <a:ext uri="{28A0092B-C50C-407E-A947-70E740481C1C}">
                  <a14:useLocalDpi xmlns:a14="http://schemas.microsoft.com/office/drawing/2010/main" val="0"/>
                </a:ext>
              </a:extLst>
            </a:blip>
            <a:srcRect/>
            <a:stretch>
              <a:fillRect/>
            </a:stretch>
          </p:blipFill>
          <p:spPr bwMode="auto">
            <a:xfrm>
              <a:off x="3324225" y="114300"/>
              <a:ext cx="2116138" cy="244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154"/>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a:off x="3332163" y="600075"/>
              <a:ext cx="2101850" cy="2698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aphicFrame>
        <p:nvGraphicFramePr>
          <p:cNvPr id="15" name="Group 1"/>
          <p:cNvGraphicFramePr>
            <a:graphicFrameLocks noGrp="1"/>
          </p:cNvGraphicFramePr>
          <p:nvPr>
            <p:extLst>
              <p:ext uri="{D42A27DB-BD31-4B8C-83A1-F6EECF244321}">
                <p14:modId xmlns:p14="http://schemas.microsoft.com/office/powerpoint/2010/main" val="785913357"/>
              </p:ext>
            </p:extLst>
          </p:nvPr>
        </p:nvGraphicFramePr>
        <p:xfrm>
          <a:off x="4945627" y="2940635"/>
          <a:ext cx="4178704" cy="749197"/>
        </p:xfrm>
        <a:graphic>
          <a:graphicData uri="http://schemas.openxmlformats.org/drawingml/2006/table">
            <a:tbl>
              <a:tblPr/>
              <a:tblGrid>
                <a:gridCol w="658759"/>
                <a:gridCol w="391105"/>
                <a:gridCol w="391105"/>
                <a:gridCol w="391105"/>
                <a:gridCol w="391105"/>
                <a:gridCol w="391105"/>
                <a:gridCol w="391105"/>
                <a:gridCol w="391105"/>
                <a:gridCol w="391105"/>
                <a:gridCol w="391105"/>
              </a:tblGrid>
              <a:tr h="37362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375572">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graphicFrame>
        <p:nvGraphicFramePr>
          <p:cNvPr id="16" name="Group 1"/>
          <p:cNvGraphicFramePr>
            <a:graphicFrameLocks noGrp="1"/>
          </p:cNvGraphicFramePr>
          <p:nvPr>
            <p:extLst>
              <p:ext uri="{D42A27DB-BD31-4B8C-83A1-F6EECF244321}">
                <p14:modId xmlns:p14="http://schemas.microsoft.com/office/powerpoint/2010/main" val="2066702563"/>
              </p:ext>
            </p:extLst>
          </p:nvPr>
        </p:nvGraphicFramePr>
        <p:xfrm>
          <a:off x="216310" y="2975048"/>
          <a:ext cx="4178704" cy="749197"/>
        </p:xfrm>
        <a:graphic>
          <a:graphicData uri="http://schemas.openxmlformats.org/drawingml/2006/table">
            <a:tbl>
              <a:tblPr/>
              <a:tblGrid>
                <a:gridCol w="658759"/>
                <a:gridCol w="391105"/>
                <a:gridCol w="391105"/>
                <a:gridCol w="391105"/>
                <a:gridCol w="391105"/>
                <a:gridCol w="391105"/>
                <a:gridCol w="391105"/>
                <a:gridCol w="391105"/>
                <a:gridCol w="391105"/>
                <a:gridCol w="391105"/>
              </a:tblGrid>
              <a:tr h="373625">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Dexa</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r h="375572">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Testo</a:t>
                      </a:r>
                    </a:p>
                  </a:txBody>
                  <a:tcPr marL="90000" marR="90000" marT="51372" marB="46800"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kern="1200" cap="none" normalizeH="0" baseline="0" dirty="0" smtClean="0">
                          <a:ln>
                            <a:noFill/>
                          </a:ln>
                          <a:solidFill>
                            <a:srgbClr val="000000"/>
                          </a:solidFill>
                          <a:effectLst/>
                          <a:latin typeface="Arial" panose="020B0604020202020204" pitchFamily="34" charset="0"/>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lvl1pPr>
                        <a:spcBef>
                          <a:spcPts val="338"/>
                        </a:spcBef>
                        <a:tabLst>
                          <a:tab pos="457200" algn="l"/>
                          <a:tab pos="914400" algn="l"/>
                          <a:tab pos="1371600" algn="l"/>
                          <a:tab pos="1828800" algn="l"/>
                          <a:tab pos="2286000" algn="l"/>
                        </a:tabLst>
                        <a:defRPr sz="700">
                          <a:solidFill>
                            <a:srgbClr val="000000"/>
                          </a:solidFill>
                          <a:latin typeface="Arial" panose="020B0604020202020204" pitchFamily="34" charset="0"/>
                          <a:ea typeface="Droid Sans Fallback"/>
                          <a:cs typeface="Droid Sans Fallback"/>
                        </a:defRPr>
                      </a:lvl1pPr>
                      <a:lvl2pPr>
                        <a:spcBef>
                          <a:spcPts val="275"/>
                        </a:spcBef>
                        <a:tabLst>
                          <a:tab pos="457200" algn="l"/>
                          <a:tab pos="914400" algn="l"/>
                          <a:tab pos="1371600" algn="l"/>
                          <a:tab pos="1828800" algn="l"/>
                          <a:tab pos="2286000" algn="l"/>
                        </a:tabLst>
                        <a:defRPr sz="600">
                          <a:solidFill>
                            <a:srgbClr val="000000"/>
                          </a:solidFill>
                          <a:latin typeface="Arial" panose="020B0604020202020204" pitchFamily="34" charset="0"/>
                          <a:ea typeface="Droid Sans Fallback"/>
                          <a:cs typeface="Droid Sans Fallback"/>
                        </a:defRPr>
                      </a:lvl2pPr>
                      <a:lvl3pPr>
                        <a:spcBef>
                          <a:spcPts val="21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3pPr>
                      <a:lvl4pPr>
                        <a:spcBef>
                          <a:spcPts val="138"/>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4pPr>
                      <a:lvl5pPr>
                        <a:spcBef>
                          <a:spcPts val="63"/>
                        </a:spcBef>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ts val="63"/>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sz="500">
                          <a:solidFill>
                            <a:srgbClr val="000000"/>
                          </a:solidFill>
                          <a:latin typeface="Arial" panose="020B0604020202020204" pitchFamily="34" charset="0"/>
                          <a:ea typeface="Droid Sans Fallback"/>
                          <a:cs typeface="Droid Sans Fallback"/>
                        </a:defRPr>
                      </a:lvl9pPr>
                    </a:lstStyle>
                    <a:p>
                      <a:pPr marL="0" marR="0" lvl="0" indent="0" algn="ctr" defTabSz="457200" rtl="0" eaLnBrk="1" fontAlgn="base" latinLnBrk="0" hangingPunct="0">
                        <a:lnSpc>
                          <a:spcPct val="97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Lst>
                      </a:pPr>
                      <a:r>
                        <a:rPr kumimoji="0" lang="en-US" altLang="en-US" sz="1600" b="0" i="0" u="none" strike="noStrike" cap="none" normalizeH="0" baseline="0" dirty="0" smtClean="0">
                          <a:ln>
                            <a:noFill/>
                          </a:ln>
                          <a:solidFill>
                            <a:srgbClr val="000000"/>
                          </a:solidFill>
                          <a:effectLst/>
                          <a:latin typeface="+mn-lt"/>
                          <a:ea typeface="Droid Sans Fallback"/>
                          <a:cs typeface="Droid Sans Fallback"/>
                        </a:rPr>
                        <a:t>+</a:t>
                      </a:r>
                    </a:p>
                  </a:txBody>
                  <a:tcPr marL="90000" marR="90000" marT="51372" marB="46800" anchor="ctr" horzOverflow="overflow">
                    <a:lnL w="720" cap="flat" cmpd="sng" algn="ctr">
                      <a:solidFill>
                        <a:srgbClr val="FFFFFF"/>
                      </a:solidFill>
                      <a:prstDash val="solid"/>
                      <a:round/>
                      <a:headEnd type="none" w="med" len="med"/>
                      <a:tailEnd type="none" w="med" len="med"/>
                    </a:lnL>
                    <a:lnR w="720" cap="flat" cmpd="sng" algn="ctr">
                      <a:solidFill>
                        <a:srgbClr val="FFFFFF"/>
                      </a:solidFill>
                      <a:prstDash val="solid"/>
                      <a:round/>
                      <a:headEnd type="none" w="med" len="med"/>
                      <a:tailEnd type="none" w="med" len="med"/>
                    </a:lnR>
                    <a:lnT w="720" cap="flat" cmpd="sng" algn="ctr">
                      <a:solidFill>
                        <a:srgbClr val="FFFFFF"/>
                      </a:solidFill>
                      <a:prstDash val="solid"/>
                      <a:round/>
                      <a:headEnd type="none" w="med" len="med"/>
                      <a:tailEnd type="none" w="med" len="med"/>
                    </a:lnT>
                    <a:lnB w="72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pic>
        <p:nvPicPr>
          <p:cNvPr id="17" name="Picture 1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9691" y="4072885"/>
            <a:ext cx="8244618" cy="2772178"/>
          </a:xfrm>
          <a:prstGeom prst="rect">
            <a:avLst/>
          </a:prstGeom>
        </p:spPr>
      </p:pic>
      <p:sp>
        <p:nvSpPr>
          <p:cNvPr id="18" name="Rectangle 17"/>
          <p:cNvSpPr/>
          <p:nvPr/>
        </p:nvSpPr>
        <p:spPr>
          <a:xfrm>
            <a:off x="445841" y="5107614"/>
            <a:ext cx="1272118" cy="307777"/>
          </a:xfrm>
          <a:prstGeom prst="rect">
            <a:avLst/>
          </a:prstGeom>
        </p:spPr>
        <p:txBody>
          <a:bodyPr wrap="square" anchor="ctr">
            <a:spAutoFit/>
          </a:bodyPr>
          <a:lstStyle/>
          <a:p>
            <a:pPr algn="ctr"/>
            <a:r>
              <a:rPr lang="en-US" sz="1400" dirty="0" smtClean="0"/>
              <a:t>total Akt</a:t>
            </a:r>
            <a:endParaRPr lang="en-US" sz="1400" dirty="0"/>
          </a:p>
        </p:txBody>
      </p:sp>
      <p:sp>
        <p:nvSpPr>
          <p:cNvPr id="19" name="Text Box 110"/>
          <p:cNvSpPr txBox="1">
            <a:spLocks noChangeArrowheads="1"/>
          </p:cNvSpPr>
          <p:nvPr/>
        </p:nvSpPr>
        <p:spPr bwMode="auto">
          <a:xfrm>
            <a:off x="1738341" y="5119511"/>
            <a:ext cx="2398310" cy="283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nchor="ctr"/>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Ⓟ473-Akt</a:t>
            </a:r>
          </a:p>
        </p:txBody>
      </p:sp>
      <p:sp>
        <p:nvSpPr>
          <p:cNvPr id="20" name="Text Box 110"/>
          <p:cNvSpPr txBox="1">
            <a:spLocks noChangeArrowheads="1"/>
          </p:cNvSpPr>
          <p:nvPr/>
        </p:nvSpPr>
        <p:spPr bwMode="auto">
          <a:xfrm>
            <a:off x="4481712" y="5109679"/>
            <a:ext cx="2398310" cy="283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572" rIns="0" bIns="0" anchor="ctr"/>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97000"/>
              </a:lnSpc>
            </a:pPr>
            <a:r>
              <a:rPr lang="en-US" altLang="en-US" sz="1600" dirty="0">
                <a:latin typeface="+mn-lt"/>
              </a:rPr>
              <a:t> Ⓟ</a:t>
            </a:r>
            <a:r>
              <a:rPr lang="en-US" altLang="en-US" sz="1600" dirty="0" smtClean="0">
                <a:latin typeface="+mn-lt"/>
              </a:rPr>
              <a:t>473-Akt /</a:t>
            </a:r>
          </a:p>
          <a:p>
            <a:pPr algn="r">
              <a:lnSpc>
                <a:spcPct val="97000"/>
              </a:lnSpc>
            </a:pPr>
            <a:r>
              <a:rPr lang="en-US" altLang="en-US" sz="1600" dirty="0" smtClean="0">
                <a:latin typeface="+mn-lt"/>
              </a:rPr>
              <a:t>total Akt</a:t>
            </a:r>
          </a:p>
        </p:txBody>
      </p:sp>
    </p:spTree>
    <p:extLst>
      <p:ext uri="{BB962C8B-B14F-4D97-AF65-F5344CB8AC3E}">
        <p14:creationId xmlns:p14="http://schemas.microsoft.com/office/powerpoint/2010/main" val="10636977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so far</a:t>
            </a:r>
            <a:endParaRPr lang="en-US" dirty="0"/>
          </a:p>
        </p:txBody>
      </p:sp>
      <p:sp>
        <p:nvSpPr>
          <p:cNvPr id="3" name="Content Placeholder 2"/>
          <p:cNvSpPr>
            <a:spLocks noGrp="1"/>
          </p:cNvSpPr>
          <p:nvPr>
            <p:ph idx="1"/>
          </p:nvPr>
        </p:nvSpPr>
        <p:spPr/>
        <p:txBody>
          <a:bodyPr/>
          <a:lstStyle/>
          <a:p>
            <a:r>
              <a:rPr lang="en-US" dirty="0" smtClean="0"/>
              <a:t>Pro-atrophic transcriptional </a:t>
            </a:r>
            <a:r>
              <a:rPr lang="en-US" dirty="0" smtClean="0"/>
              <a:t>mediators Klf15 and Foxo are </a:t>
            </a:r>
            <a:r>
              <a:rPr lang="en-US" dirty="0" smtClean="0"/>
              <a:t>depressed by </a:t>
            </a:r>
            <a:r>
              <a:rPr lang="en-US" dirty="0" smtClean="0"/>
              <a:t>testosterone.</a:t>
            </a:r>
          </a:p>
          <a:p>
            <a:r>
              <a:rPr lang="en-US" dirty="0" smtClean="0"/>
              <a:t>REDD1 and IGF-I are partly restored by testosterone.</a:t>
            </a:r>
          </a:p>
          <a:p>
            <a:r>
              <a:rPr lang="en-US" dirty="0" smtClean="0"/>
              <a:t>Basal state repression of Akt by dexamethasone appears unchanged by testosterone co-administration.</a:t>
            </a:r>
            <a:endParaRPr lang="en-US" dirty="0"/>
          </a:p>
        </p:txBody>
      </p:sp>
    </p:spTree>
    <p:extLst>
      <p:ext uri="{BB962C8B-B14F-4D97-AF65-F5344CB8AC3E}">
        <p14:creationId xmlns:p14="http://schemas.microsoft.com/office/powerpoint/2010/main" val="210012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Testosterone to the rescue?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Effective </a:t>
            </a:r>
            <a:r>
              <a:rPr lang="en-US" dirty="0"/>
              <a:t>in </a:t>
            </a:r>
            <a:r>
              <a:rPr lang="en-US" dirty="0" err="1"/>
              <a:t>sarcopenia</a:t>
            </a:r>
            <a:r>
              <a:rPr lang="en-US" dirty="0"/>
              <a:t> of aging, HIV</a:t>
            </a:r>
            <a:r>
              <a:rPr lang="en-US" dirty="0" smtClean="0"/>
              <a:t>+.</a:t>
            </a:r>
          </a:p>
          <a:p>
            <a:r>
              <a:rPr lang="en-US" dirty="0" smtClean="0"/>
              <a:t>Causes increase in protein synthesis, intramuscular IGF-I.</a:t>
            </a:r>
            <a:endParaRPr lang="en-US" dirty="0"/>
          </a:p>
          <a:p>
            <a:r>
              <a:rPr lang="en-US" dirty="0" smtClean="0"/>
              <a:t>Hypercortisolism reduces </a:t>
            </a:r>
            <a:r>
              <a:rPr lang="en-US" dirty="0" smtClean="0"/>
              <a:t>testosterone in men.</a:t>
            </a:r>
            <a:endParaRPr lang="en-US" dirty="0" smtClean="0"/>
          </a:p>
          <a:p>
            <a:r>
              <a:rPr lang="en-US" dirty="0" smtClean="0"/>
              <a:t>Anecdotal: was standard of care until 1980’s.</a:t>
            </a:r>
          </a:p>
          <a:p>
            <a:r>
              <a:rPr lang="en-US" dirty="0" smtClean="0"/>
              <a:t>Crawford </a:t>
            </a:r>
            <a:r>
              <a:rPr lang="en-US" dirty="0"/>
              <a:t>et al. (2003) showed Testo addition to chronic GC causes</a:t>
            </a:r>
            <a:r>
              <a:rPr lang="en-US" dirty="0" smtClean="0"/>
              <a:t>:</a:t>
            </a:r>
          </a:p>
          <a:p>
            <a:pPr lvl="1"/>
            <a:r>
              <a:rPr lang="en-US" dirty="0" smtClean="0"/>
              <a:t>higher </a:t>
            </a:r>
            <a:r>
              <a:rPr lang="en-US" dirty="0"/>
              <a:t>bone </a:t>
            </a:r>
            <a:r>
              <a:rPr lang="en-US" dirty="0" smtClean="0"/>
              <a:t>density</a:t>
            </a:r>
          </a:p>
          <a:p>
            <a:pPr lvl="1"/>
            <a:r>
              <a:rPr lang="en-US" dirty="0" smtClean="0"/>
              <a:t>improved </a:t>
            </a:r>
            <a:r>
              <a:rPr lang="en-US" dirty="0"/>
              <a:t>muscle mass and </a:t>
            </a:r>
            <a:r>
              <a:rPr lang="en-US" dirty="0" smtClean="0"/>
              <a:t>strength</a:t>
            </a:r>
          </a:p>
          <a:p>
            <a:pPr lvl="1"/>
            <a:r>
              <a:rPr lang="en-US" dirty="0" smtClean="0"/>
              <a:t>better </a:t>
            </a:r>
            <a:r>
              <a:rPr lang="en-US" dirty="0"/>
              <a:t>quality of </a:t>
            </a:r>
            <a:r>
              <a:rPr lang="en-US" dirty="0" smtClean="0"/>
              <a:t>life.</a:t>
            </a:r>
          </a:p>
          <a:p>
            <a:r>
              <a:rPr lang="en-US" dirty="0" smtClean="0"/>
              <a:t>FDA warnings are not helping.</a:t>
            </a:r>
          </a:p>
          <a:p>
            <a:pPr marL="0" indent="0">
              <a:buNone/>
            </a:pPr>
            <a:endParaRPr lang="en-US" dirty="0"/>
          </a:p>
        </p:txBody>
      </p:sp>
    </p:spTree>
    <p:extLst>
      <p:ext uri="{BB962C8B-B14F-4D97-AF65-F5344CB8AC3E}">
        <p14:creationId xmlns:p14="http://schemas.microsoft.com/office/powerpoint/2010/main" val="425187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Hypotheses</a:t>
            </a:r>
            <a:endParaRPr lang="en-US" dirty="0"/>
          </a:p>
        </p:txBody>
      </p:sp>
      <p:sp>
        <p:nvSpPr>
          <p:cNvPr id="3" name="Content Placeholder 2"/>
          <p:cNvSpPr>
            <a:spLocks noGrp="1"/>
          </p:cNvSpPr>
          <p:nvPr>
            <p:ph idx="1"/>
          </p:nvPr>
        </p:nvSpPr>
        <p:spPr/>
        <p:txBody>
          <a:bodyPr/>
          <a:lstStyle/>
          <a:p>
            <a:r>
              <a:rPr lang="en-US" dirty="0"/>
              <a:t>Testosterone alleviates dexamethasone-induced muscle atrophy in mice.</a:t>
            </a:r>
          </a:p>
          <a:p>
            <a:r>
              <a:rPr lang="en-US" dirty="0" smtClean="0"/>
              <a:t>Testosterone’s </a:t>
            </a:r>
            <a:r>
              <a:rPr lang="en-US" dirty="0"/>
              <a:t>myoprotective action includes an anti-catabolic component.</a:t>
            </a:r>
          </a:p>
          <a:p>
            <a:r>
              <a:rPr lang="en-US" dirty="0"/>
              <a:t>Testosterone’s myoprotective action relies on inhibition of Foxo facilitated by restoration of IGF-I.</a:t>
            </a:r>
          </a:p>
        </p:txBody>
      </p:sp>
      <p:sp>
        <p:nvSpPr>
          <p:cNvPr id="4" name="Rectangle 5"/>
          <p:cNvSpPr>
            <a:spLocks noChangeArrowheads="1"/>
          </p:cNvSpPr>
          <p:nvPr/>
        </p:nvSpPr>
        <p:spPr bwMode="auto">
          <a:xfrm>
            <a:off x="8303137" y="1907151"/>
            <a:ext cx="56515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5400" dirty="0">
                <a:solidFill>
                  <a:schemeClr val="accent6"/>
                </a:solidFill>
                <a:latin typeface="+mn-lt"/>
              </a:rPr>
              <a:t>√</a:t>
            </a:r>
            <a:endParaRPr lang="en-US" altLang="en-US" sz="1800" dirty="0">
              <a:solidFill>
                <a:schemeClr val="accent6"/>
              </a:solidFill>
              <a:latin typeface="+mn-lt"/>
            </a:endParaRPr>
          </a:p>
        </p:txBody>
      </p:sp>
      <p:sp>
        <p:nvSpPr>
          <p:cNvPr id="5" name="Rectangle 5"/>
          <p:cNvSpPr>
            <a:spLocks noChangeArrowheads="1"/>
          </p:cNvSpPr>
          <p:nvPr/>
        </p:nvSpPr>
        <p:spPr bwMode="auto">
          <a:xfrm>
            <a:off x="8303137" y="2829489"/>
            <a:ext cx="56515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5400" dirty="0">
                <a:solidFill>
                  <a:schemeClr val="accent6"/>
                </a:solidFill>
                <a:latin typeface="+mn-lt"/>
              </a:rPr>
              <a:t>√</a:t>
            </a:r>
            <a:endParaRPr lang="en-US" altLang="en-US" sz="1800" dirty="0">
              <a:solidFill>
                <a:schemeClr val="accent6"/>
              </a:solidFill>
              <a:latin typeface="+mn-lt"/>
            </a:endParaRPr>
          </a:p>
        </p:txBody>
      </p:sp>
      <p:sp>
        <p:nvSpPr>
          <p:cNvPr id="6" name="Rectangle 5"/>
          <p:cNvSpPr>
            <a:spLocks noChangeArrowheads="1"/>
          </p:cNvSpPr>
          <p:nvPr/>
        </p:nvSpPr>
        <p:spPr bwMode="auto">
          <a:xfrm>
            <a:off x="8303137" y="4042057"/>
            <a:ext cx="6527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5400" dirty="0" smtClean="0">
                <a:solidFill>
                  <a:schemeClr val="accent6"/>
                </a:solidFill>
                <a:latin typeface="+mn-lt"/>
              </a:rPr>
              <a:t>…</a:t>
            </a:r>
            <a:endParaRPr lang="en-US" altLang="en-US" sz="1800" dirty="0">
              <a:solidFill>
                <a:schemeClr val="accent6"/>
              </a:solidFill>
              <a:latin typeface="+mn-lt"/>
            </a:endParaRPr>
          </a:p>
        </p:txBody>
      </p:sp>
    </p:spTree>
    <p:extLst>
      <p:ext uri="{BB962C8B-B14F-4D97-AF65-F5344CB8AC3E}">
        <p14:creationId xmlns:p14="http://schemas.microsoft.com/office/powerpoint/2010/main" val="12407342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67"/>
          <p:cNvSpPr>
            <a:spLocks noChangeArrowheads="1"/>
          </p:cNvSpPr>
          <p:nvPr/>
        </p:nvSpPr>
        <p:spPr bwMode="auto">
          <a:xfrm>
            <a:off x="1326408" y="4626229"/>
            <a:ext cx="1547258"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ctr" hangingPunct="1">
              <a:lnSpc>
                <a:spcPct val="100000"/>
              </a:lnSpc>
              <a:buClrTx/>
              <a:buFontTx/>
              <a:buNone/>
            </a:pPr>
            <a:r>
              <a:rPr lang="en-GB" altLang="en-US" sz="1600" dirty="0" smtClean="0">
                <a:latin typeface="+mn-lt"/>
                <a:cs typeface="Segoe UI" panose="020B0502040204020203" pitchFamily="34" charset="0"/>
              </a:rPr>
              <a:t>Undifferentiated</a:t>
            </a:r>
            <a:endParaRPr lang="en-GB" altLang="en-US" sz="1600" dirty="0">
              <a:latin typeface="+mn-lt"/>
              <a:cs typeface="Segoe UI" panose="020B0502040204020203" pitchFamily="34" charset="0"/>
            </a:endParaRPr>
          </a:p>
        </p:txBody>
      </p:sp>
      <p:sp>
        <p:nvSpPr>
          <p:cNvPr id="102" name="Rectangle 67"/>
          <p:cNvSpPr>
            <a:spLocks noChangeArrowheads="1"/>
          </p:cNvSpPr>
          <p:nvPr/>
        </p:nvSpPr>
        <p:spPr bwMode="auto">
          <a:xfrm>
            <a:off x="5835290" y="4603507"/>
            <a:ext cx="1547258"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ctr" hangingPunct="1">
              <a:lnSpc>
                <a:spcPct val="100000"/>
              </a:lnSpc>
              <a:buClrTx/>
              <a:buFontTx/>
              <a:buNone/>
            </a:pPr>
            <a:r>
              <a:rPr lang="en-GB" altLang="en-US" sz="1600" dirty="0" smtClean="0">
                <a:latin typeface="+mn-lt"/>
                <a:cs typeface="Segoe UI" panose="020B0502040204020203" pitchFamily="34" charset="0"/>
              </a:rPr>
              <a:t>Differentiated</a:t>
            </a:r>
            <a:endParaRPr lang="en-GB" altLang="en-US" sz="1600" dirty="0">
              <a:latin typeface="+mn-lt"/>
              <a:cs typeface="Segoe UI" panose="020B0502040204020203" pitchFamily="34" charset="0"/>
            </a:endParaRPr>
          </a:p>
        </p:txBody>
      </p:sp>
      <p:sp>
        <p:nvSpPr>
          <p:cNvPr id="2" name="Title 1"/>
          <p:cNvSpPr>
            <a:spLocks noGrp="1"/>
          </p:cNvSpPr>
          <p:nvPr>
            <p:ph type="title"/>
          </p:nvPr>
        </p:nvSpPr>
        <p:spPr/>
        <p:txBody>
          <a:bodyPr>
            <a:normAutofit fontScale="90000"/>
          </a:bodyPr>
          <a:lstStyle/>
          <a:p>
            <a:r>
              <a:rPr lang="en-GB" altLang="en-US" dirty="0">
                <a:cs typeface="Segoe UI" panose="020B0502040204020203" pitchFamily="34" charset="0"/>
              </a:rPr>
              <a:t>Dexa  is anabolic, pro-proliferative for the undifferentiated muscle </a:t>
            </a:r>
            <a:r>
              <a:rPr lang="en-GB" altLang="en-US" dirty="0" smtClean="0">
                <a:cs typeface="Segoe UI" panose="020B0502040204020203" pitchFamily="34" charset="0"/>
              </a:rPr>
              <a:t>cells</a:t>
            </a:r>
            <a:endParaRPr lang="en-US" dirty="0"/>
          </a:p>
        </p:txBody>
      </p:sp>
      <p:grpSp>
        <p:nvGrpSpPr>
          <p:cNvPr id="4" name="Group 1"/>
          <p:cNvGrpSpPr>
            <a:grpSpLocks/>
          </p:cNvGrpSpPr>
          <p:nvPr/>
        </p:nvGrpSpPr>
        <p:grpSpPr bwMode="auto">
          <a:xfrm>
            <a:off x="2326097" y="2791162"/>
            <a:ext cx="4926012" cy="101600"/>
            <a:chOff x="225" y="379"/>
            <a:chExt cx="3103" cy="64"/>
          </a:xfrm>
        </p:grpSpPr>
        <p:sp>
          <p:nvSpPr>
            <p:cNvPr id="5" name="Line 2"/>
            <p:cNvSpPr>
              <a:spLocks noChangeShapeType="1"/>
            </p:cNvSpPr>
            <p:nvPr/>
          </p:nvSpPr>
          <p:spPr bwMode="auto">
            <a:xfrm>
              <a:off x="225" y="411"/>
              <a:ext cx="3103"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Line 3"/>
            <p:cNvSpPr>
              <a:spLocks noChangeShapeType="1"/>
            </p:cNvSpPr>
            <p:nvPr/>
          </p:nvSpPr>
          <p:spPr bwMode="auto">
            <a:xfrm>
              <a:off x="32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Line 4"/>
            <p:cNvSpPr>
              <a:spLocks noChangeShapeType="1"/>
            </p:cNvSpPr>
            <p:nvPr/>
          </p:nvSpPr>
          <p:spPr bwMode="auto">
            <a:xfrm>
              <a:off x="58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 name="Line 5"/>
            <p:cNvSpPr>
              <a:spLocks noChangeShapeType="1"/>
            </p:cNvSpPr>
            <p:nvPr/>
          </p:nvSpPr>
          <p:spPr bwMode="auto">
            <a:xfrm>
              <a:off x="110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 name="Line 6"/>
            <p:cNvSpPr>
              <a:spLocks noChangeShapeType="1"/>
            </p:cNvSpPr>
            <p:nvPr/>
          </p:nvSpPr>
          <p:spPr bwMode="auto">
            <a:xfrm>
              <a:off x="137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7"/>
            <p:cNvSpPr>
              <a:spLocks noChangeShapeType="1"/>
            </p:cNvSpPr>
            <p:nvPr/>
          </p:nvSpPr>
          <p:spPr bwMode="auto">
            <a:xfrm>
              <a:off x="1897"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8"/>
            <p:cNvSpPr>
              <a:spLocks noChangeShapeType="1"/>
            </p:cNvSpPr>
            <p:nvPr/>
          </p:nvSpPr>
          <p:spPr bwMode="auto">
            <a:xfrm>
              <a:off x="216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9"/>
            <p:cNvSpPr>
              <a:spLocks noChangeShapeType="1"/>
            </p:cNvSpPr>
            <p:nvPr/>
          </p:nvSpPr>
          <p:spPr bwMode="auto">
            <a:xfrm>
              <a:off x="242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Line 10"/>
            <p:cNvSpPr>
              <a:spLocks noChangeShapeType="1"/>
            </p:cNvSpPr>
            <p:nvPr/>
          </p:nvSpPr>
          <p:spPr bwMode="auto">
            <a:xfrm>
              <a:off x="268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 name="Line 11"/>
            <p:cNvSpPr>
              <a:spLocks noChangeShapeType="1"/>
            </p:cNvSpPr>
            <p:nvPr/>
          </p:nvSpPr>
          <p:spPr bwMode="auto">
            <a:xfrm>
              <a:off x="294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 name="Line 12"/>
            <p:cNvSpPr>
              <a:spLocks noChangeShapeType="1"/>
            </p:cNvSpPr>
            <p:nvPr/>
          </p:nvSpPr>
          <p:spPr bwMode="auto">
            <a:xfrm>
              <a:off x="321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 name="Line 13"/>
            <p:cNvSpPr>
              <a:spLocks noChangeShapeType="1"/>
            </p:cNvSpPr>
            <p:nvPr/>
          </p:nvSpPr>
          <p:spPr bwMode="auto">
            <a:xfrm>
              <a:off x="1634"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Line 14"/>
            <p:cNvSpPr>
              <a:spLocks noChangeShapeType="1"/>
            </p:cNvSpPr>
            <p:nvPr/>
          </p:nvSpPr>
          <p:spPr bwMode="auto">
            <a:xfrm>
              <a:off x="84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1" name="Group 18"/>
          <p:cNvGrpSpPr>
            <a:grpSpLocks/>
          </p:cNvGrpSpPr>
          <p:nvPr/>
        </p:nvGrpSpPr>
        <p:grpSpPr bwMode="auto">
          <a:xfrm>
            <a:off x="2891247" y="2148223"/>
            <a:ext cx="1254125" cy="609601"/>
            <a:chOff x="581" y="-26"/>
            <a:chExt cx="790" cy="384"/>
          </a:xfrm>
        </p:grpSpPr>
        <p:sp>
          <p:nvSpPr>
            <p:cNvPr id="22" name="Rectangle 19"/>
            <p:cNvSpPr>
              <a:spLocks noChangeArrowheads="1"/>
            </p:cNvSpPr>
            <p:nvPr/>
          </p:nvSpPr>
          <p:spPr bwMode="auto">
            <a:xfrm>
              <a:off x="601" y="-9"/>
              <a:ext cx="770"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9pPr>
            </a:lstStyle>
            <a:p>
              <a:pPr hangingPunct="1">
                <a:lnSpc>
                  <a:spcPct val="100000"/>
                </a:lnSpc>
                <a:buClrTx/>
                <a:buFontTx/>
                <a:buNone/>
              </a:pPr>
              <a:r>
                <a:rPr lang="en-GB" altLang="en-US" sz="1600" dirty="0">
                  <a:latin typeface="+mn-lt"/>
                  <a:cs typeface="Segoe UI" panose="020B0502040204020203" pitchFamily="34" charset="0"/>
                </a:rPr>
                <a:t>Start differentiation</a:t>
              </a:r>
            </a:p>
          </p:txBody>
        </p:sp>
        <p:sp>
          <p:nvSpPr>
            <p:cNvPr id="23" name="Line 20"/>
            <p:cNvSpPr>
              <a:spLocks noChangeShapeType="1"/>
            </p:cNvSpPr>
            <p:nvPr/>
          </p:nvSpPr>
          <p:spPr bwMode="auto">
            <a:xfrm>
              <a:off x="581" y="-26"/>
              <a:ext cx="0" cy="384"/>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4" name="Rectangle 21"/>
          <p:cNvSpPr>
            <a:spLocks noChangeArrowheads="1"/>
          </p:cNvSpPr>
          <p:nvPr/>
        </p:nvSpPr>
        <p:spPr bwMode="auto">
          <a:xfrm>
            <a:off x="5873750" y="3175051"/>
            <a:ext cx="1587500" cy="141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400" dirty="0">
                <a:latin typeface="+mn-lt"/>
                <a:cs typeface="Segoe UI" panose="020B0502040204020203" pitchFamily="34" charset="0"/>
              </a:rPr>
              <a:t>Time </a:t>
            </a:r>
          </a:p>
          <a:p>
            <a:pPr algn="r" hangingPunct="1">
              <a:lnSpc>
                <a:spcPct val="100000"/>
              </a:lnSpc>
              <a:buClrTx/>
              <a:buFontTx/>
              <a:buNone/>
            </a:pPr>
            <a:r>
              <a:rPr lang="en-GB" altLang="en-US" sz="1400" dirty="0">
                <a:latin typeface="+mn-lt"/>
                <a:cs typeface="Segoe UI" panose="020B0502040204020203" pitchFamily="34" charset="0"/>
              </a:rPr>
              <a:t>(days)</a:t>
            </a:r>
          </a:p>
        </p:txBody>
      </p:sp>
      <p:sp>
        <p:nvSpPr>
          <p:cNvPr id="70" name="Rectangle 67"/>
          <p:cNvSpPr>
            <a:spLocks noChangeArrowheads="1"/>
          </p:cNvSpPr>
          <p:nvPr/>
        </p:nvSpPr>
        <p:spPr bwMode="auto">
          <a:xfrm>
            <a:off x="885826" y="3034892"/>
            <a:ext cx="1959384"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600" dirty="0" smtClean="0">
                <a:latin typeface="+mn-lt"/>
                <a:cs typeface="Segoe UI" panose="020B0502040204020203" pitchFamily="34" charset="0"/>
              </a:rPr>
              <a:t>Serum-free medium</a:t>
            </a:r>
            <a:endParaRPr lang="en-GB" altLang="en-US" sz="1600" dirty="0">
              <a:latin typeface="+mn-lt"/>
              <a:cs typeface="Segoe UI" panose="020B0502040204020203" pitchFamily="34" charset="0"/>
            </a:endParaRPr>
          </a:p>
        </p:txBody>
      </p:sp>
      <p:sp>
        <p:nvSpPr>
          <p:cNvPr id="74" name="Rectangle 71"/>
          <p:cNvSpPr>
            <a:spLocks noChangeArrowheads="1"/>
          </p:cNvSpPr>
          <p:nvPr/>
        </p:nvSpPr>
        <p:spPr bwMode="auto">
          <a:xfrm>
            <a:off x="5397909" y="304372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Rectangle 72"/>
          <p:cNvSpPr>
            <a:spLocks noChangeArrowheads="1"/>
          </p:cNvSpPr>
          <p:nvPr/>
        </p:nvSpPr>
        <p:spPr bwMode="auto">
          <a:xfrm>
            <a:off x="4980397" y="3043727"/>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Rectangle 73"/>
          <p:cNvSpPr>
            <a:spLocks noChangeArrowheads="1"/>
          </p:cNvSpPr>
          <p:nvPr/>
        </p:nvSpPr>
        <p:spPr bwMode="auto">
          <a:xfrm>
            <a:off x="4562884" y="304372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Rectangle 74"/>
          <p:cNvSpPr>
            <a:spLocks noChangeArrowheads="1"/>
          </p:cNvSpPr>
          <p:nvPr/>
        </p:nvSpPr>
        <p:spPr bwMode="auto">
          <a:xfrm>
            <a:off x="4145372" y="3043727"/>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Rectangle 75"/>
          <p:cNvSpPr>
            <a:spLocks noChangeArrowheads="1"/>
          </p:cNvSpPr>
          <p:nvPr/>
        </p:nvSpPr>
        <p:spPr bwMode="auto">
          <a:xfrm>
            <a:off x="3727859" y="304372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Rectangle 76"/>
          <p:cNvSpPr>
            <a:spLocks noChangeArrowheads="1"/>
          </p:cNvSpPr>
          <p:nvPr/>
        </p:nvSpPr>
        <p:spPr bwMode="auto">
          <a:xfrm>
            <a:off x="2891247" y="3043727"/>
            <a:ext cx="771525"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Rectangle 84"/>
          <p:cNvSpPr>
            <a:spLocks noChangeArrowheads="1"/>
          </p:cNvSpPr>
          <p:nvPr/>
        </p:nvSpPr>
        <p:spPr bwMode="auto">
          <a:xfrm>
            <a:off x="5810659" y="304372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Rectangle 86"/>
          <p:cNvSpPr>
            <a:spLocks noChangeArrowheads="1"/>
          </p:cNvSpPr>
          <p:nvPr/>
        </p:nvSpPr>
        <p:spPr bwMode="auto">
          <a:xfrm>
            <a:off x="6226584" y="304372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94" name="Picture 4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21" t="337" r="113" b="1137"/>
          <a:stretch/>
        </p:blipFill>
        <p:spPr bwMode="auto">
          <a:xfrm>
            <a:off x="1277077" y="3393420"/>
            <a:ext cx="1645920" cy="119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94"/>
          <p:cNvPicPr>
            <a:picLocks noChangeAspect="1"/>
          </p:cNvPicPr>
          <p:nvPr/>
        </p:nvPicPr>
        <p:blipFill>
          <a:blip r:embed="rId4" cstate="print">
            <a:extLst>
              <a:ext uri="{BEBA8EAE-BF5A-486C-A8C5-ECC9F3942E4B}">
                <a14:imgProps xmlns:a14="http://schemas.microsoft.com/office/drawing/2010/main">
                  <a14:imgLayer r:embed="rId5">
                    <a14:imgEffect>
                      <a14:brightnessContrast contrast="54000"/>
                    </a14:imgEffect>
                  </a14:imgLayer>
                </a14:imgProps>
              </a:ext>
              <a:ext uri="{28A0092B-C50C-407E-A947-70E740481C1C}">
                <a14:useLocalDpi xmlns:a14="http://schemas.microsoft.com/office/drawing/2010/main" val="0"/>
              </a:ext>
            </a:extLst>
          </a:blip>
          <a:stretch>
            <a:fillRect/>
          </a:stretch>
        </p:blipFill>
        <p:spPr>
          <a:xfrm>
            <a:off x="5815326" y="3382320"/>
            <a:ext cx="1645924" cy="1097282"/>
          </a:xfrm>
          <a:prstGeom prst="rect">
            <a:avLst/>
          </a:prstGeom>
        </p:spPr>
      </p:pic>
      <p:sp>
        <p:nvSpPr>
          <p:cNvPr id="34" name="Rectangle 33"/>
          <p:cNvSpPr/>
          <p:nvPr/>
        </p:nvSpPr>
        <p:spPr>
          <a:xfrm>
            <a:off x="0" y="5386308"/>
            <a:ext cx="8977721" cy="1384995"/>
          </a:xfrm>
          <a:prstGeom prst="rect">
            <a:avLst/>
          </a:prstGeom>
        </p:spPr>
        <p:txBody>
          <a:bodyPr wrap="square">
            <a:spAutoFit/>
          </a:bodyPr>
          <a:lstStyle/>
          <a:p>
            <a:pPr marL="285750" indent="-285750">
              <a:buFont typeface="Arial" panose="020B0604020202020204" pitchFamily="34" charset="0"/>
              <a:buChar char="•"/>
            </a:pPr>
            <a:r>
              <a:rPr lang="en-US" sz="2800" dirty="0" smtClean="0"/>
              <a:t>Many studies discuss effect of the glucocorticoids or combination on proliferating or differentiating cells.</a:t>
            </a:r>
          </a:p>
          <a:p>
            <a:pPr marL="285750" indent="-285750">
              <a:buFont typeface="Arial" panose="020B0604020202020204" pitchFamily="34" charset="0"/>
              <a:buChar char="•"/>
            </a:pPr>
            <a:r>
              <a:rPr lang="en-US" sz="2800" dirty="0" smtClean="0"/>
              <a:t>Many studies in rat cells.</a:t>
            </a:r>
          </a:p>
        </p:txBody>
      </p:sp>
    </p:spTree>
    <p:extLst>
      <p:ext uri="{BB962C8B-B14F-4D97-AF65-F5344CB8AC3E}">
        <p14:creationId xmlns:p14="http://schemas.microsoft.com/office/powerpoint/2010/main" val="12607897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67"/>
          <p:cNvSpPr>
            <a:spLocks noChangeArrowheads="1"/>
          </p:cNvSpPr>
          <p:nvPr/>
        </p:nvSpPr>
        <p:spPr bwMode="auto">
          <a:xfrm>
            <a:off x="4930886" y="4327774"/>
            <a:ext cx="1547258"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ctr" hangingPunct="1">
              <a:lnSpc>
                <a:spcPct val="100000"/>
              </a:lnSpc>
              <a:buClrTx/>
              <a:buFontTx/>
              <a:buNone/>
            </a:pPr>
            <a:r>
              <a:rPr lang="en-GB" altLang="en-US" sz="1600" dirty="0" smtClean="0">
                <a:latin typeface="+mn-lt"/>
                <a:cs typeface="Segoe UI" panose="020B0502040204020203" pitchFamily="34" charset="0"/>
              </a:rPr>
              <a:t>Differentiated</a:t>
            </a:r>
            <a:endParaRPr lang="en-GB" altLang="en-US" sz="1600" dirty="0">
              <a:latin typeface="+mn-lt"/>
              <a:cs typeface="Segoe UI" panose="020B0502040204020203" pitchFamily="34" charset="0"/>
            </a:endParaRPr>
          </a:p>
        </p:txBody>
      </p:sp>
      <p:sp>
        <p:nvSpPr>
          <p:cNvPr id="2" name="Title 1"/>
          <p:cNvSpPr>
            <a:spLocks noGrp="1"/>
          </p:cNvSpPr>
          <p:nvPr>
            <p:ph type="title"/>
          </p:nvPr>
        </p:nvSpPr>
        <p:spPr>
          <a:xfrm>
            <a:off x="591344" y="188001"/>
            <a:ext cx="7886700" cy="1325563"/>
          </a:xfrm>
        </p:spPr>
        <p:txBody>
          <a:bodyPr/>
          <a:lstStyle/>
          <a:p>
            <a:r>
              <a:rPr lang="en-US" dirty="0" smtClean="0"/>
              <a:t>Cell diameter is rescued by testosterone co-administration</a:t>
            </a:r>
            <a:endParaRPr lang="en-US" dirty="0"/>
          </a:p>
        </p:txBody>
      </p:sp>
      <p:grpSp>
        <p:nvGrpSpPr>
          <p:cNvPr id="4" name="Group 1"/>
          <p:cNvGrpSpPr>
            <a:grpSpLocks/>
          </p:cNvGrpSpPr>
          <p:nvPr/>
        </p:nvGrpSpPr>
        <p:grpSpPr bwMode="auto">
          <a:xfrm>
            <a:off x="1421693" y="2299122"/>
            <a:ext cx="4926012" cy="101600"/>
            <a:chOff x="225" y="379"/>
            <a:chExt cx="3103" cy="64"/>
          </a:xfrm>
        </p:grpSpPr>
        <p:sp>
          <p:nvSpPr>
            <p:cNvPr id="5" name="Line 2"/>
            <p:cNvSpPr>
              <a:spLocks noChangeShapeType="1"/>
            </p:cNvSpPr>
            <p:nvPr/>
          </p:nvSpPr>
          <p:spPr bwMode="auto">
            <a:xfrm>
              <a:off x="225" y="411"/>
              <a:ext cx="3103"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Line 3"/>
            <p:cNvSpPr>
              <a:spLocks noChangeShapeType="1"/>
            </p:cNvSpPr>
            <p:nvPr/>
          </p:nvSpPr>
          <p:spPr bwMode="auto">
            <a:xfrm>
              <a:off x="32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Line 4"/>
            <p:cNvSpPr>
              <a:spLocks noChangeShapeType="1"/>
            </p:cNvSpPr>
            <p:nvPr/>
          </p:nvSpPr>
          <p:spPr bwMode="auto">
            <a:xfrm>
              <a:off x="58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 name="Line 5"/>
            <p:cNvSpPr>
              <a:spLocks noChangeShapeType="1"/>
            </p:cNvSpPr>
            <p:nvPr/>
          </p:nvSpPr>
          <p:spPr bwMode="auto">
            <a:xfrm>
              <a:off x="110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 name="Line 6"/>
            <p:cNvSpPr>
              <a:spLocks noChangeShapeType="1"/>
            </p:cNvSpPr>
            <p:nvPr/>
          </p:nvSpPr>
          <p:spPr bwMode="auto">
            <a:xfrm>
              <a:off x="137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7"/>
            <p:cNvSpPr>
              <a:spLocks noChangeShapeType="1"/>
            </p:cNvSpPr>
            <p:nvPr/>
          </p:nvSpPr>
          <p:spPr bwMode="auto">
            <a:xfrm>
              <a:off x="1897"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8"/>
            <p:cNvSpPr>
              <a:spLocks noChangeShapeType="1"/>
            </p:cNvSpPr>
            <p:nvPr/>
          </p:nvSpPr>
          <p:spPr bwMode="auto">
            <a:xfrm>
              <a:off x="216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9"/>
            <p:cNvSpPr>
              <a:spLocks noChangeShapeType="1"/>
            </p:cNvSpPr>
            <p:nvPr/>
          </p:nvSpPr>
          <p:spPr bwMode="auto">
            <a:xfrm>
              <a:off x="242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Line 10"/>
            <p:cNvSpPr>
              <a:spLocks noChangeShapeType="1"/>
            </p:cNvSpPr>
            <p:nvPr/>
          </p:nvSpPr>
          <p:spPr bwMode="auto">
            <a:xfrm>
              <a:off x="268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 name="Line 11"/>
            <p:cNvSpPr>
              <a:spLocks noChangeShapeType="1"/>
            </p:cNvSpPr>
            <p:nvPr/>
          </p:nvSpPr>
          <p:spPr bwMode="auto">
            <a:xfrm>
              <a:off x="294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 name="Line 12"/>
            <p:cNvSpPr>
              <a:spLocks noChangeShapeType="1"/>
            </p:cNvSpPr>
            <p:nvPr/>
          </p:nvSpPr>
          <p:spPr bwMode="auto">
            <a:xfrm>
              <a:off x="321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 name="Line 13"/>
            <p:cNvSpPr>
              <a:spLocks noChangeShapeType="1"/>
            </p:cNvSpPr>
            <p:nvPr/>
          </p:nvSpPr>
          <p:spPr bwMode="auto">
            <a:xfrm>
              <a:off x="1634"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Line 14"/>
            <p:cNvSpPr>
              <a:spLocks noChangeShapeType="1"/>
            </p:cNvSpPr>
            <p:nvPr/>
          </p:nvSpPr>
          <p:spPr bwMode="auto">
            <a:xfrm>
              <a:off x="84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8" name="Group 15"/>
          <p:cNvGrpSpPr>
            <a:grpSpLocks/>
          </p:cNvGrpSpPr>
          <p:nvPr/>
        </p:nvGrpSpPr>
        <p:grpSpPr bwMode="auto">
          <a:xfrm>
            <a:off x="4906255" y="1656185"/>
            <a:ext cx="2017713" cy="609599"/>
            <a:chOff x="2420" y="-26"/>
            <a:chExt cx="1271" cy="384"/>
          </a:xfrm>
        </p:grpSpPr>
        <p:sp>
          <p:nvSpPr>
            <p:cNvPr id="19" name="Rectangle 16"/>
            <p:cNvSpPr>
              <a:spLocks noChangeArrowheads="1"/>
            </p:cNvSpPr>
            <p:nvPr/>
          </p:nvSpPr>
          <p:spPr bwMode="auto">
            <a:xfrm>
              <a:off x="2457" y="14"/>
              <a:ext cx="1234"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9pPr>
            </a:lstStyle>
            <a:p>
              <a:pPr hangingPunct="1">
                <a:lnSpc>
                  <a:spcPct val="100000"/>
                </a:lnSpc>
                <a:buClrTx/>
                <a:buFontTx/>
                <a:buNone/>
              </a:pPr>
              <a:r>
                <a:rPr lang="en-GB" altLang="en-US" sz="1600" dirty="0">
                  <a:latin typeface="+mn-lt"/>
                  <a:cs typeface="Segoe UI" panose="020B0502040204020203" pitchFamily="34" charset="0"/>
                </a:rPr>
                <a:t>Start pharmacological treatments</a:t>
              </a:r>
            </a:p>
          </p:txBody>
        </p:sp>
        <p:sp>
          <p:nvSpPr>
            <p:cNvPr id="20" name="Line 17"/>
            <p:cNvSpPr>
              <a:spLocks noChangeShapeType="1"/>
            </p:cNvSpPr>
            <p:nvPr/>
          </p:nvSpPr>
          <p:spPr bwMode="auto">
            <a:xfrm>
              <a:off x="2420" y="-26"/>
              <a:ext cx="2" cy="384"/>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1" name="Group 18"/>
          <p:cNvGrpSpPr>
            <a:grpSpLocks/>
          </p:cNvGrpSpPr>
          <p:nvPr/>
        </p:nvGrpSpPr>
        <p:grpSpPr bwMode="auto">
          <a:xfrm>
            <a:off x="1986843" y="1656183"/>
            <a:ext cx="1254125" cy="609601"/>
            <a:chOff x="581" y="-26"/>
            <a:chExt cx="790" cy="384"/>
          </a:xfrm>
        </p:grpSpPr>
        <p:sp>
          <p:nvSpPr>
            <p:cNvPr id="22" name="Rectangle 19"/>
            <p:cNvSpPr>
              <a:spLocks noChangeArrowheads="1"/>
            </p:cNvSpPr>
            <p:nvPr/>
          </p:nvSpPr>
          <p:spPr bwMode="auto">
            <a:xfrm>
              <a:off x="601" y="-9"/>
              <a:ext cx="770"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9pPr>
            </a:lstStyle>
            <a:p>
              <a:pPr hangingPunct="1">
                <a:lnSpc>
                  <a:spcPct val="100000"/>
                </a:lnSpc>
                <a:buClrTx/>
                <a:buFontTx/>
                <a:buNone/>
              </a:pPr>
              <a:r>
                <a:rPr lang="en-GB" altLang="en-US" sz="1600" dirty="0">
                  <a:latin typeface="+mn-lt"/>
                  <a:cs typeface="Segoe UI" panose="020B0502040204020203" pitchFamily="34" charset="0"/>
                </a:rPr>
                <a:t>Start differentiation</a:t>
              </a:r>
            </a:p>
          </p:txBody>
        </p:sp>
        <p:sp>
          <p:nvSpPr>
            <p:cNvPr id="23" name="Line 20"/>
            <p:cNvSpPr>
              <a:spLocks noChangeShapeType="1"/>
            </p:cNvSpPr>
            <p:nvPr/>
          </p:nvSpPr>
          <p:spPr bwMode="auto">
            <a:xfrm>
              <a:off x="581" y="-26"/>
              <a:ext cx="0" cy="384"/>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4" name="Rectangle 21"/>
          <p:cNvSpPr>
            <a:spLocks noChangeArrowheads="1"/>
          </p:cNvSpPr>
          <p:nvPr/>
        </p:nvSpPr>
        <p:spPr bwMode="auto">
          <a:xfrm>
            <a:off x="4969346" y="2683011"/>
            <a:ext cx="1587500" cy="141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400" dirty="0">
                <a:latin typeface="+mn-lt"/>
                <a:cs typeface="Segoe UI" panose="020B0502040204020203" pitchFamily="34" charset="0"/>
              </a:rPr>
              <a:t>Time </a:t>
            </a:r>
          </a:p>
          <a:p>
            <a:pPr algn="r" hangingPunct="1">
              <a:lnSpc>
                <a:spcPct val="100000"/>
              </a:lnSpc>
              <a:buClrTx/>
              <a:buFontTx/>
              <a:buNone/>
            </a:pPr>
            <a:r>
              <a:rPr lang="en-GB" altLang="en-US" sz="1400" dirty="0">
                <a:latin typeface="+mn-lt"/>
                <a:cs typeface="Segoe UI" panose="020B0502040204020203" pitchFamily="34" charset="0"/>
              </a:rPr>
              <a:t>(days)</a:t>
            </a:r>
          </a:p>
        </p:txBody>
      </p:sp>
      <p:sp>
        <p:nvSpPr>
          <p:cNvPr id="70" name="Rectangle 67"/>
          <p:cNvSpPr>
            <a:spLocks noChangeArrowheads="1"/>
          </p:cNvSpPr>
          <p:nvPr/>
        </p:nvSpPr>
        <p:spPr bwMode="auto">
          <a:xfrm>
            <a:off x="1224050" y="2542852"/>
            <a:ext cx="716756"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a:r>
              <a:rPr lang="en-GB" altLang="en-US" sz="1600" dirty="0">
                <a:cs typeface="Segoe UI" panose="020B0502040204020203" pitchFamily="34" charset="0"/>
              </a:rPr>
              <a:t>Diff. M</a:t>
            </a:r>
            <a:r>
              <a:rPr lang="en-GB" altLang="en-US" sz="1600" dirty="0" smtClean="0">
                <a:cs typeface="Segoe UI" panose="020B0502040204020203" pitchFamily="34" charset="0"/>
              </a:rPr>
              <a:t>.</a:t>
            </a:r>
            <a:endParaRPr lang="en-GB" altLang="en-US" sz="1600" dirty="0">
              <a:cs typeface="Segoe UI" panose="020B0502040204020203" pitchFamily="34" charset="0"/>
            </a:endParaRPr>
          </a:p>
        </p:txBody>
      </p:sp>
      <p:sp>
        <p:nvSpPr>
          <p:cNvPr id="71" name="Rectangle 68"/>
          <p:cNvSpPr>
            <a:spLocks noChangeArrowheads="1"/>
          </p:cNvSpPr>
          <p:nvPr/>
        </p:nvSpPr>
        <p:spPr bwMode="auto">
          <a:xfrm>
            <a:off x="1302630" y="2784842"/>
            <a:ext cx="638175"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600" dirty="0">
                <a:latin typeface="+mn-lt"/>
                <a:cs typeface="Segoe UI" panose="020B0502040204020203" pitchFamily="34" charset="0"/>
              </a:rPr>
              <a:t>±T±D</a:t>
            </a:r>
          </a:p>
        </p:txBody>
      </p:sp>
      <p:sp>
        <p:nvSpPr>
          <p:cNvPr id="74" name="Rectangle 71"/>
          <p:cNvSpPr>
            <a:spLocks noChangeArrowheads="1"/>
          </p:cNvSpPr>
          <p:nvPr/>
        </p:nvSpPr>
        <p:spPr bwMode="auto">
          <a:xfrm>
            <a:off x="4493505" y="255168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Rectangle 72"/>
          <p:cNvSpPr>
            <a:spLocks noChangeArrowheads="1"/>
          </p:cNvSpPr>
          <p:nvPr/>
        </p:nvSpPr>
        <p:spPr bwMode="auto">
          <a:xfrm>
            <a:off x="4075993" y="2551687"/>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Rectangle 73"/>
          <p:cNvSpPr>
            <a:spLocks noChangeArrowheads="1"/>
          </p:cNvSpPr>
          <p:nvPr/>
        </p:nvSpPr>
        <p:spPr bwMode="auto">
          <a:xfrm>
            <a:off x="3658480" y="255168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Rectangle 74"/>
          <p:cNvSpPr>
            <a:spLocks noChangeArrowheads="1"/>
          </p:cNvSpPr>
          <p:nvPr/>
        </p:nvSpPr>
        <p:spPr bwMode="auto">
          <a:xfrm>
            <a:off x="3240968" y="2551687"/>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Rectangle 75"/>
          <p:cNvSpPr>
            <a:spLocks noChangeArrowheads="1"/>
          </p:cNvSpPr>
          <p:nvPr/>
        </p:nvSpPr>
        <p:spPr bwMode="auto">
          <a:xfrm>
            <a:off x="2823455" y="255168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Rectangle 76"/>
          <p:cNvSpPr>
            <a:spLocks noChangeArrowheads="1"/>
          </p:cNvSpPr>
          <p:nvPr/>
        </p:nvSpPr>
        <p:spPr bwMode="auto">
          <a:xfrm>
            <a:off x="1986843" y="2551687"/>
            <a:ext cx="771525"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Rectangle 84"/>
          <p:cNvSpPr>
            <a:spLocks noChangeArrowheads="1"/>
          </p:cNvSpPr>
          <p:nvPr/>
        </p:nvSpPr>
        <p:spPr bwMode="auto">
          <a:xfrm>
            <a:off x="4906255" y="255168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Rectangle 85"/>
          <p:cNvSpPr>
            <a:spLocks noChangeArrowheads="1"/>
          </p:cNvSpPr>
          <p:nvPr/>
        </p:nvSpPr>
        <p:spPr bwMode="auto">
          <a:xfrm>
            <a:off x="4906255" y="2800208"/>
            <a:ext cx="354013" cy="1630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Rectangle 86"/>
          <p:cNvSpPr>
            <a:spLocks noChangeArrowheads="1"/>
          </p:cNvSpPr>
          <p:nvPr/>
        </p:nvSpPr>
        <p:spPr bwMode="auto">
          <a:xfrm>
            <a:off x="5322180" y="2551687"/>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0" name="Rectangle 87"/>
          <p:cNvSpPr>
            <a:spLocks noChangeArrowheads="1"/>
          </p:cNvSpPr>
          <p:nvPr/>
        </p:nvSpPr>
        <p:spPr bwMode="auto">
          <a:xfrm>
            <a:off x="5322180" y="2800208"/>
            <a:ext cx="354013" cy="1630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95" name="Picture 94"/>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54000"/>
                    </a14:imgEffect>
                  </a14:imgLayer>
                </a14:imgProps>
              </a:ext>
              <a:ext uri="{28A0092B-C50C-407E-A947-70E740481C1C}">
                <a14:useLocalDpi xmlns:a14="http://schemas.microsoft.com/office/drawing/2010/main" val="0"/>
              </a:ext>
            </a:extLst>
          </a:blip>
          <a:stretch>
            <a:fillRect/>
          </a:stretch>
        </p:blipFill>
        <p:spPr>
          <a:xfrm>
            <a:off x="4910922" y="3106587"/>
            <a:ext cx="1645924" cy="1097282"/>
          </a:xfrm>
          <a:prstGeom prst="rect">
            <a:avLst/>
          </a:prstGeom>
        </p:spPr>
      </p:pic>
      <p:sp>
        <p:nvSpPr>
          <p:cNvPr id="96" name="Rectangle 67"/>
          <p:cNvSpPr>
            <a:spLocks noChangeArrowheads="1"/>
          </p:cNvSpPr>
          <p:nvPr/>
        </p:nvSpPr>
        <p:spPr bwMode="auto">
          <a:xfrm>
            <a:off x="3747284" y="3560898"/>
            <a:ext cx="1021557"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600" dirty="0" smtClean="0">
                <a:latin typeface="+mn-lt"/>
                <a:cs typeface="Segoe UI" panose="020B0502040204020203" pitchFamily="34" charset="0"/>
              </a:rPr>
              <a:t>Vehicle</a:t>
            </a:r>
            <a:endParaRPr lang="en-GB" altLang="en-US" sz="1600" dirty="0">
              <a:latin typeface="+mn-lt"/>
              <a:cs typeface="Segoe UI" panose="020B0502040204020203" pitchFamily="34" charset="0"/>
            </a:endParaRPr>
          </a:p>
        </p:txBody>
      </p:sp>
      <p:pic>
        <p:nvPicPr>
          <p:cNvPr id="97" name="Picture 9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6000" contrast="71000"/>
                    </a14:imgEffect>
                  </a14:imgLayer>
                </a14:imgProps>
              </a:ext>
              <a:ext uri="{28A0092B-C50C-407E-A947-70E740481C1C}">
                <a14:useLocalDpi xmlns:a14="http://schemas.microsoft.com/office/drawing/2010/main" val="0"/>
              </a:ext>
            </a:extLst>
          </a:blip>
          <a:stretch>
            <a:fillRect/>
          </a:stretch>
        </p:blipFill>
        <p:spPr>
          <a:xfrm>
            <a:off x="4881553" y="4339396"/>
            <a:ext cx="1645924" cy="1097282"/>
          </a:xfrm>
          <a:prstGeom prst="rect">
            <a:avLst/>
          </a:prstGeom>
        </p:spPr>
      </p:pic>
      <p:sp>
        <p:nvSpPr>
          <p:cNvPr id="98" name="Rectangle 67"/>
          <p:cNvSpPr>
            <a:spLocks noChangeArrowheads="1"/>
          </p:cNvSpPr>
          <p:nvPr/>
        </p:nvSpPr>
        <p:spPr bwMode="auto">
          <a:xfrm>
            <a:off x="2857491" y="4792787"/>
            <a:ext cx="191135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600" dirty="0" smtClean="0">
                <a:latin typeface="+mn-lt"/>
                <a:cs typeface="Segoe UI" panose="020B0502040204020203" pitchFamily="34" charset="0"/>
              </a:rPr>
              <a:t>50 µM Dexa</a:t>
            </a:r>
            <a:endParaRPr lang="en-GB" altLang="en-US" sz="1600" dirty="0">
              <a:latin typeface="+mn-lt"/>
              <a:cs typeface="Segoe UI" panose="020B0502040204020203" pitchFamily="34" charset="0"/>
            </a:endParaRPr>
          </a:p>
        </p:txBody>
      </p:sp>
      <p:pic>
        <p:nvPicPr>
          <p:cNvPr id="99" name="Picture 98"/>
          <p:cNvPicPr>
            <a:picLocks noChangeAspect="1"/>
          </p:cNvPicPr>
          <p:nvPr/>
        </p:nvPicPr>
        <p:blipFill>
          <a:blip r:embed="rId7" cstate="print">
            <a:extLst>
              <a:ext uri="{BEBA8EAE-BF5A-486C-A8C5-ECC9F3942E4B}">
                <a14:imgProps xmlns:a14="http://schemas.microsoft.com/office/drawing/2010/main">
                  <a14:imgLayer r:embed="rId8">
                    <a14:imgEffect>
                      <a14:brightnessContrast bright="-29000" contrast="54000"/>
                    </a14:imgEffect>
                  </a14:imgLayer>
                </a14:imgProps>
              </a:ext>
              <a:ext uri="{28A0092B-C50C-407E-A947-70E740481C1C}">
                <a14:useLocalDpi xmlns:a14="http://schemas.microsoft.com/office/drawing/2010/main" val="0"/>
              </a:ext>
            </a:extLst>
          </a:blip>
          <a:stretch>
            <a:fillRect/>
          </a:stretch>
        </p:blipFill>
        <p:spPr>
          <a:xfrm>
            <a:off x="4860915" y="5572205"/>
            <a:ext cx="1645924" cy="1097282"/>
          </a:xfrm>
          <a:prstGeom prst="rect">
            <a:avLst/>
          </a:prstGeom>
        </p:spPr>
      </p:pic>
      <p:sp>
        <p:nvSpPr>
          <p:cNvPr id="100" name="Rectangle 67"/>
          <p:cNvSpPr>
            <a:spLocks noChangeArrowheads="1"/>
          </p:cNvSpPr>
          <p:nvPr/>
        </p:nvSpPr>
        <p:spPr bwMode="auto">
          <a:xfrm>
            <a:off x="2551897" y="6031062"/>
            <a:ext cx="2192337" cy="1795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600" dirty="0" smtClean="0">
                <a:latin typeface="+mn-lt"/>
                <a:cs typeface="Segoe UI" panose="020B0502040204020203" pitchFamily="34" charset="0"/>
              </a:rPr>
              <a:t>Dexa + </a:t>
            </a:r>
          </a:p>
          <a:p>
            <a:pPr algn="r" hangingPunct="1">
              <a:lnSpc>
                <a:spcPct val="100000"/>
              </a:lnSpc>
              <a:buClrTx/>
              <a:buFontTx/>
              <a:buNone/>
            </a:pPr>
            <a:r>
              <a:rPr lang="en-GB" altLang="en-US" sz="1600" dirty="0" smtClean="0">
                <a:latin typeface="+mn-lt"/>
                <a:cs typeface="Segoe UI" panose="020B0502040204020203" pitchFamily="34" charset="0"/>
              </a:rPr>
              <a:t>300 nM Testo</a:t>
            </a:r>
            <a:endParaRPr lang="en-GB" altLang="en-US" sz="1600" dirty="0">
              <a:latin typeface="+mn-lt"/>
              <a:cs typeface="Segoe UI" panose="020B0502040204020203" pitchFamily="34" charset="0"/>
            </a:endParaRPr>
          </a:p>
        </p:txBody>
      </p:sp>
    </p:spTree>
    <p:extLst>
      <p:ext uri="{BB962C8B-B14F-4D97-AF65-F5344CB8AC3E}">
        <p14:creationId xmlns:p14="http://schemas.microsoft.com/office/powerpoint/2010/main" val="189679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96" grpId="0"/>
      <p:bldP spid="98" grpId="0"/>
      <p:bldP spid="10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471" y="0"/>
            <a:ext cx="8262512" cy="1325563"/>
          </a:xfrm>
        </p:spPr>
        <p:txBody>
          <a:bodyPr/>
          <a:lstStyle/>
          <a:p>
            <a:r>
              <a:rPr lang="en-US" dirty="0" smtClean="0"/>
              <a:t>Computer-assisted </a:t>
            </a:r>
            <a:r>
              <a:rPr lang="en-US" dirty="0" smtClean="0"/>
              <a:t>analysis</a:t>
            </a:r>
            <a:endParaRPr lang="en-US" dirty="0"/>
          </a:p>
        </p:txBody>
      </p:sp>
      <p:pic>
        <p:nvPicPr>
          <p:cNvPr id="111" name="Picture 6" descr="Rhodamine_33-1.bmp"/>
          <p:cNvPicPr>
            <a:picLocks/>
          </p:cNvPicPr>
          <p:nvPr/>
        </p:nvPicPr>
        <p:blipFill rotWithShape="1">
          <a:blip r:embed="rId3">
            <a:extLst>
              <a:ext uri="{28A0092B-C50C-407E-A947-70E740481C1C}">
                <a14:useLocalDpi xmlns:a14="http://schemas.microsoft.com/office/drawing/2010/main" val="0"/>
              </a:ext>
            </a:extLst>
          </a:blip>
          <a:srcRect r="85697" b="73889"/>
          <a:stretch/>
        </p:blipFill>
        <p:spPr bwMode="auto">
          <a:xfrm rot="5400000" flipH="1" flipV="1">
            <a:off x="191960" y="2068846"/>
            <a:ext cx="1457586" cy="184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8" descr="Rhodamine_xx-1-crop-object-gradient001.bmp"/>
          <p:cNvPicPr>
            <a:picLocks noChangeAspect="1"/>
          </p:cNvPicPr>
          <p:nvPr/>
        </p:nvPicPr>
        <p:blipFill>
          <a:blip r:embed="rId4" cstate="print">
            <a:extLst>
              <a:ext uri="{28A0092B-C50C-407E-A947-70E740481C1C}">
                <a14:useLocalDpi xmlns:a14="http://schemas.microsoft.com/office/drawing/2010/main" val="0"/>
              </a:ext>
            </a:extLst>
          </a:blip>
          <a:srcRect l="26250" t="8125" r="7600" b="46207"/>
          <a:stretch>
            <a:fillRect/>
          </a:stretch>
        </p:blipFill>
        <p:spPr bwMode="auto">
          <a:xfrm>
            <a:off x="3815004" y="1914399"/>
            <a:ext cx="4285766" cy="167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9" descr="Rhodamine_xx-1-crop-ridge-001.bmp"/>
          <p:cNvPicPr>
            <a:picLocks noChangeAspect="1"/>
          </p:cNvPicPr>
          <p:nvPr/>
        </p:nvPicPr>
        <p:blipFill>
          <a:blip r:embed="rId5" cstate="print">
            <a:extLst>
              <a:ext uri="{28A0092B-C50C-407E-A947-70E740481C1C}">
                <a14:useLocalDpi xmlns:a14="http://schemas.microsoft.com/office/drawing/2010/main" val="0"/>
              </a:ext>
            </a:extLst>
          </a:blip>
          <a:srcRect l="25200" t="11130" r="8652" b="44351"/>
          <a:stretch>
            <a:fillRect/>
          </a:stretch>
        </p:blipFill>
        <p:spPr bwMode="auto">
          <a:xfrm>
            <a:off x="6322142" y="3052149"/>
            <a:ext cx="2821858" cy="1074241"/>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14" name="Picture 113" descr="Rhodamine_xx-1-crop-object-001.bmp"/>
          <p:cNvPicPr>
            <a:picLocks noChangeAspect="1"/>
          </p:cNvPicPr>
          <p:nvPr/>
        </p:nvPicPr>
        <p:blipFill>
          <a:blip r:embed="rId6" cstate="print">
            <a:extLst>
              <a:ext uri="{28A0092B-C50C-407E-A947-70E740481C1C}">
                <a14:useLocalDpi xmlns:a14="http://schemas.microsoft.com/office/drawing/2010/main" val="0"/>
              </a:ext>
            </a:extLst>
          </a:blip>
          <a:srcRect l="26250" t="11130" r="7600" b="48061"/>
          <a:stretch>
            <a:fillRect/>
          </a:stretch>
        </p:blipFill>
        <p:spPr bwMode="auto">
          <a:xfrm>
            <a:off x="2034674" y="1579208"/>
            <a:ext cx="3200400" cy="111644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15" name="Rectangle 67"/>
          <p:cNvSpPr>
            <a:spLocks noChangeArrowheads="1"/>
          </p:cNvSpPr>
          <p:nvPr/>
        </p:nvSpPr>
        <p:spPr bwMode="auto">
          <a:xfrm>
            <a:off x="1" y="3787668"/>
            <a:ext cx="1285897"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hangingPunct="1">
              <a:lnSpc>
                <a:spcPct val="100000"/>
              </a:lnSpc>
              <a:buClrTx/>
              <a:buFontTx/>
              <a:buNone/>
            </a:pPr>
            <a:r>
              <a:rPr lang="en-GB" altLang="en-US" sz="1600" dirty="0" smtClean="0">
                <a:latin typeface="+mn-lt"/>
                <a:cs typeface="Segoe UI" panose="020B0502040204020203" pitchFamily="34" charset="0"/>
              </a:rPr>
              <a:t>(A) Photoshop</a:t>
            </a:r>
            <a:endParaRPr lang="en-GB" altLang="en-US" sz="1600" dirty="0">
              <a:latin typeface="+mn-lt"/>
              <a:cs typeface="Segoe UI" panose="020B0502040204020203" pitchFamily="34" charset="0"/>
            </a:endParaRPr>
          </a:p>
        </p:txBody>
      </p:sp>
      <p:sp>
        <p:nvSpPr>
          <p:cNvPr id="116" name="Rectangle 67"/>
          <p:cNvSpPr>
            <a:spLocks noChangeArrowheads="1"/>
          </p:cNvSpPr>
          <p:nvPr/>
        </p:nvSpPr>
        <p:spPr bwMode="auto">
          <a:xfrm>
            <a:off x="2034674" y="3376787"/>
            <a:ext cx="1285897"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hangingPunct="1">
              <a:lnSpc>
                <a:spcPct val="100000"/>
              </a:lnSpc>
              <a:buClrTx/>
              <a:buFontTx/>
              <a:buNone/>
            </a:pPr>
            <a:r>
              <a:rPr lang="en-GB" altLang="en-US" sz="1600" dirty="0" smtClean="0">
                <a:latin typeface="+mn-lt"/>
                <a:cs typeface="Segoe UI" panose="020B0502040204020203" pitchFamily="34" charset="0"/>
              </a:rPr>
              <a:t>(B) Matlab</a:t>
            </a:r>
            <a:endParaRPr lang="en-GB" altLang="en-US" sz="1600" dirty="0">
              <a:latin typeface="+mn-lt"/>
              <a:cs typeface="Segoe UI" panose="020B0502040204020203" pitchFamily="34" charset="0"/>
            </a:endParaRP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57787" y="4126390"/>
            <a:ext cx="2772081" cy="2772178"/>
          </a:xfrm>
          <a:prstGeom prst="rect">
            <a:avLst/>
          </a:prstGeom>
        </p:spPr>
      </p:pic>
      <p:sp>
        <p:nvSpPr>
          <p:cNvPr id="10" name="Rectangle 9"/>
          <p:cNvSpPr/>
          <p:nvPr/>
        </p:nvSpPr>
        <p:spPr>
          <a:xfrm>
            <a:off x="2034674" y="5147032"/>
            <a:ext cx="1334329" cy="923330"/>
          </a:xfrm>
          <a:prstGeom prst="rect">
            <a:avLst/>
          </a:prstGeom>
        </p:spPr>
        <p:txBody>
          <a:bodyPr wrap="square">
            <a:spAutoFit/>
          </a:bodyPr>
          <a:lstStyle/>
          <a:p>
            <a:pPr algn="r"/>
            <a:r>
              <a:rPr lang="en-US" dirty="0" smtClean="0"/>
              <a:t>average cell diameter (rel. u.)</a:t>
            </a:r>
            <a:endParaRPr lang="en-US" dirty="0"/>
          </a:p>
        </p:txBody>
      </p:sp>
    </p:spTree>
    <p:extLst>
      <p:ext uri="{BB962C8B-B14F-4D97-AF65-F5344CB8AC3E}">
        <p14:creationId xmlns:p14="http://schemas.microsoft.com/office/powerpoint/2010/main" val="13494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Total protein content is restored by testosterone co-administration</a:t>
            </a:r>
            <a:endParaRPr lang="en-US" dirty="0"/>
          </a:p>
        </p:txBody>
      </p:sp>
      <p:grpSp>
        <p:nvGrpSpPr>
          <p:cNvPr id="4" name="Group 1"/>
          <p:cNvGrpSpPr>
            <a:grpSpLocks/>
          </p:cNvGrpSpPr>
          <p:nvPr/>
        </p:nvGrpSpPr>
        <p:grpSpPr bwMode="auto">
          <a:xfrm>
            <a:off x="1880394" y="2333628"/>
            <a:ext cx="4926012" cy="101600"/>
            <a:chOff x="225" y="379"/>
            <a:chExt cx="3103" cy="64"/>
          </a:xfrm>
        </p:grpSpPr>
        <p:sp>
          <p:nvSpPr>
            <p:cNvPr id="5" name="Line 2"/>
            <p:cNvSpPr>
              <a:spLocks noChangeShapeType="1"/>
            </p:cNvSpPr>
            <p:nvPr/>
          </p:nvSpPr>
          <p:spPr bwMode="auto">
            <a:xfrm>
              <a:off x="225" y="411"/>
              <a:ext cx="3103"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Line 3"/>
            <p:cNvSpPr>
              <a:spLocks noChangeShapeType="1"/>
            </p:cNvSpPr>
            <p:nvPr/>
          </p:nvSpPr>
          <p:spPr bwMode="auto">
            <a:xfrm>
              <a:off x="32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Line 4"/>
            <p:cNvSpPr>
              <a:spLocks noChangeShapeType="1"/>
            </p:cNvSpPr>
            <p:nvPr/>
          </p:nvSpPr>
          <p:spPr bwMode="auto">
            <a:xfrm>
              <a:off x="58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 name="Line 5"/>
            <p:cNvSpPr>
              <a:spLocks noChangeShapeType="1"/>
            </p:cNvSpPr>
            <p:nvPr/>
          </p:nvSpPr>
          <p:spPr bwMode="auto">
            <a:xfrm>
              <a:off x="110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 name="Line 6"/>
            <p:cNvSpPr>
              <a:spLocks noChangeShapeType="1"/>
            </p:cNvSpPr>
            <p:nvPr/>
          </p:nvSpPr>
          <p:spPr bwMode="auto">
            <a:xfrm>
              <a:off x="137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 name="Line 7"/>
            <p:cNvSpPr>
              <a:spLocks noChangeShapeType="1"/>
            </p:cNvSpPr>
            <p:nvPr/>
          </p:nvSpPr>
          <p:spPr bwMode="auto">
            <a:xfrm>
              <a:off x="1897"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1" name="Line 8"/>
            <p:cNvSpPr>
              <a:spLocks noChangeShapeType="1"/>
            </p:cNvSpPr>
            <p:nvPr/>
          </p:nvSpPr>
          <p:spPr bwMode="auto">
            <a:xfrm>
              <a:off x="216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 name="Line 9"/>
            <p:cNvSpPr>
              <a:spLocks noChangeShapeType="1"/>
            </p:cNvSpPr>
            <p:nvPr/>
          </p:nvSpPr>
          <p:spPr bwMode="auto">
            <a:xfrm>
              <a:off x="242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 name="Line 10"/>
            <p:cNvSpPr>
              <a:spLocks noChangeShapeType="1"/>
            </p:cNvSpPr>
            <p:nvPr/>
          </p:nvSpPr>
          <p:spPr bwMode="auto">
            <a:xfrm>
              <a:off x="268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4" name="Line 11"/>
            <p:cNvSpPr>
              <a:spLocks noChangeShapeType="1"/>
            </p:cNvSpPr>
            <p:nvPr/>
          </p:nvSpPr>
          <p:spPr bwMode="auto">
            <a:xfrm>
              <a:off x="294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5" name="Line 12"/>
            <p:cNvSpPr>
              <a:spLocks noChangeShapeType="1"/>
            </p:cNvSpPr>
            <p:nvPr/>
          </p:nvSpPr>
          <p:spPr bwMode="auto">
            <a:xfrm>
              <a:off x="321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6" name="Line 13"/>
            <p:cNvSpPr>
              <a:spLocks noChangeShapeType="1"/>
            </p:cNvSpPr>
            <p:nvPr/>
          </p:nvSpPr>
          <p:spPr bwMode="auto">
            <a:xfrm>
              <a:off x="1634"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Line 14"/>
            <p:cNvSpPr>
              <a:spLocks noChangeShapeType="1"/>
            </p:cNvSpPr>
            <p:nvPr/>
          </p:nvSpPr>
          <p:spPr bwMode="auto">
            <a:xfrm>
              <a:off x="84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18" name="Group 15"/>
          <p:cNvGrpSpPr>
            <a:grpSpLocks/>
          </p:cNvGrpSpPr>
          <p:nvPr/>
        </p:nvGrpSpPr>
        <p:grpSpPr bwMode="auto">
          <a:xfrm>
            <a:off x="5364956" y="1690691"/>
            <a:ext cx="2017713" cy="609599"/>
            <a:chOff x="2420" y="-26"/>
            <a:chExt cx="1271" cy="384"/>
          </a:xfrm>
        </p:grpSpPr>
        <p:sp>
          <p:nvSpPr>
            <p:cNvPr id="19" name="Rectangle 16"/>
            <p:cNvSpPr>
              <a:spLocks noChangeArrowheads="1"/>
            </p:cNvSpPr>
            <p:nvPr/>
          </p:nvSpPr>
          <p:spPr bwMode="auto">
            <a:xfrm>
              <a:off x="2457" y="14"/>
              <a:ext cx="1234"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9pPr>
            </a:lstStyle>
            <a:p>
              <a:pPr hangingPunct="1">
                <a:lnSpc>
                  <a:spcPct val="100000"/>
                </a:lnSpc>
                <a:buClrTx/>
                <a:buFontTx/>
                <a:buNone/>
              </a:pPr>
              <a:r>
                <a:rPr lang="en-GB" altLang="en-US" sz="1600" dirty="0">
                  <a:latin typeface="+mn-lt"/>
                  <a:cs typeface="Segoe UI" panose="020B0502040204020203" pitchFamily="34" charset="0"/>
                </a:rPr>
                <a:t>Start pharmacological treatments</a:t>
              </a:r>
            </a:p>
          </p:txBody>
        </p:sp>
        <p:sp>
          <p:nvSpPr>
            <p:cNvPr id="20" name="Line 17"/>
            <p:cNvSpPr>
              <a:spLocks noChangeShapeType="1"/>
            </p:cNvSpPr>
            <p:nvPr/>
          </p:nvSpPr>
          <p:spPr bwMode="auto">
            <a:xfrm>
              <a:off x="2420" y="-26"/>
              <a:ext cx="2" cy="384"/>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1" name="Group 18"/>
          <p:cNvGrpSpPr>
            <a:grpSpLocks/>
          </p:cNvGrpSpPr>
          <p:nvPr/>
        </p:nvGrpSpPr>
        <p:grpSpPr bwMode="auto">
          <a:xfrm>
            <a:off x="2445544" y="1690689"/>
            <a:ext cx="1254125" cy="609601"/>
            <a:chOff x="581" y="-26"/>
            <a:chExt cx="790" cy="384"/>
          </a:xfrm>
        </p:grpSpPr>
        <p:sp>
          <p:nvSpPr>
            <p:cNvPr id="22" name="Rectangle 19"/>
            <p:cNvSpPr>
              <a:spLocks noChangeArrowheads="1"/>
            </p:cNvSpPr>
            <p:nvPr/>
          </p:nvSpPr>
          <p:spPr bwMode="auto">
            <a:xfrm>
              <a:off x="601" y="-9"/>
              <a:ext cx="770"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charset="0"/>
                  <a:cs typeface="Droid Sans Fallback" charset="0"/>
                </a:defRPr>
              </a:lvl9pPr>
            </a:lstStyle>
            <a:p>
              <a:pPr hangingPunct="1">
                <a:lnSpc>
                  <a:spcPct val="100000"/>
                </a:lnSpc>
                <a:buClrTx/>
                <a:buFontTx/>
                <a:buNone/>
              </a:pPr>
              <a:r>
                <a:rPr lang="en-GB" altLang="en-US" sz="1600" dirty="0">
                  <a:latin typeface="+mn-lt"/>
                  <a:cs typeface="Segoe UI" panose="020B0502040204020203" pitchFamily="34" charset="0"/>
                </a:rPr>
                <a:t>Start differentiation</a:t>
              </a:r>
            </a:p>
          </p:txBody>
        </p:sp>
        <p:sp>
          <p:nvSpPr>
            <p:cNvPr id="23" name="Line 20"/>
            <p:cNvSpPr>
              <a:spLocks noChangeShapeType="1"/>
            </p:cNvSpPr>
            <p:nvPr/>
          </p:nvSpPr>
          <p:spPr bwMode="auto">
            <a:xfrm>
              <a:off x="581" y="-26"/>
              <a:ext cx="0" cy="384"/>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24" name="Rectangle 21"/>
          <p:cNvSpPr>
            <a:spLocks noChangeArrowheads="1"/>
          </p:cNvSpPr>
          <p:nvPr/>
        </p:nvSpPr>
        <p:spPr bwMode="auto">
          <a:xfrm>
            <a:off x="5428047" y="2717517"/>
            <a:ext cx="1587500" cy="141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1pPr>
            <a:lvl2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2pPr>
            <a:lvl3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3pPr>
            <a:lvl4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4pPr>
            <a:lvl5pPr>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400" dirty="0">
                <a:latin typeface="+mn-lt"/>
                <a:cs typeface="Segoe UI" panose="020B0502040204020203" pitchFamily="34" charset="0"/>
              </a:rPr>
              <a:t>Time </a:t>
            </a:r>
          </a:p>
          <a:p>
            <a:pPr algn="r" hangingPunct="1">
              <a:lnSpc>
                <a:spcPct val="100000"/>
              </a:lnSpc>
              <a:buClrTx/>
              <a:buFontTx/>
              <a:buNone/>
            </a:pPr>
            <a:r>
              <a:rPr lang="en-GB" altLang="en-US" sz="1400" dirty="0">
                <a:latin typeface="+mn-lt"/>
                <a:cs typeface="Segoe UI" panose="020B0502040204020203" pitchFamily="34" charset="0"/>
              </a:rPr>
              <a:t>(days)</a:t>
            </a:r>
          </a:p>
        </p:txBody>
      </p:sp>
      <p:sp>
        <p:nvSpPr>
          <p:cNvPr id="70" name="Rectangle 67"/>
          <p:cNvSpPr>
            <a:spLocks noChangeArrowheads="1"/>
          </p:cNvSpPr>
          <p:nvPr/>
        </p:nvSpPr>
        <p:spPr bwMode="auto">
          <a:xfrm>
            <a:off x="1682955" y="2577358"/>
            <a:ext cx="716552"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a:r>
              <a:rPr lang="en-GB" altLang="en-US" sz="1600" dirty="0">
                <a:cs typeface="Segoe UI" panose="020B0502040204020203" pitchFamily="34" charset="0"/>
              </a:rPr>
              <a:t>Diff. M</a:t>
            </a:r>
            <a:r>
              <a:rPr lang="en-GB" altLang="en-US" sz="1600" dirty="0" smtClean="0">
                <a:cs typeface="Segoe UI" panose="020B0502040204020203" pitchFamily="34" charset="0"/>
              </a:rPr>
              <a:t>.</a:t>
            </a:r>
            <a:endParaRPr lang="en-GB" altLang="en-US" sz="1600" dirty="0">
              <a:cs typeface="Segoe UI" panose="020B0502040204020203" pitchFamily="34" charset="0"/>
            </a:endParaRPr>
          </a:p>
        </p:txBody>
      </p:sp>
      <p:sp>
        <p:nvSpPr>
          <p:cNvPr id="71" name="Rectangle 68"/>
          <p:cNvSpPr>
            <a:spLocks noChangeArrowheads="1"/>
          </p:cNvSpPr>
          <p:nvPr/>
        </p:nvSpPr>
        <p:spPr bwMode="auto">
          <a:xfrm>
            <a:off x="1761331" y="2819348"/>
            <a:ext cx="638175"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600" dirty="0">
                <a:latin typeface="+mn-lt"/>
                <a:cs typeface="Segoe UI" panose="020B0502040204020203" pitchFamily="34" charset="0"/>
              </a:rPr>
              <a:t>±T±D</a:t>
            </a:r>
          </a:p>
        </p:txBody>
      </p:sp>
      <p:sp>
        <p:nvSpPr>
          <p:cNvPr id="74" name="Rectangle 71"/>
          <p:cNvSpPr>
            <a:spLocks noChangeArrowheads="1"/>
          </p:cNvSpPr>
          <p:nvPr/>
        </p:nvSpPr>
        <p:spPr bwMode="auto">
          <a:xfrm>
            <a:off x="4952206" y="2586193"/>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Rectangle 72"/>
          <p:cNvSpPr>
            <a:spLocks noChangeArrowheads="1"/>
          </p:cNvSpPr>
          <p:nvPr/>
        </p:nvSpPr>
        <p:spPr bwMode="auto">
          <a:xfrm>
            <a:off x="4534694" y="2586193"/>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6" name="Rectangle 73"/>
          <p:cNvSpPr>
            <a:spLocks noChangeArrowheads="1"/>
          </p:cNvSpPr>
          <p:nvPr/>
        </p:nvSpPr>
        <p:spPr bwMode="auto">
          <a:xfrm>
            <a:off x="4117181" y="2586193"/>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7" name="Rectangle 74"/>
          <p:cNvSpPr>
            <a:spLocks noChangeArrowheads="1"/>
          </p:cNvSpPr>
          <p:nvPr/>
        </p:nvSpPr>
        <p:spPr bwMode="auto">
          <a:xfrm>
            <a:off x="3699669" y="2586193"/>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8" name="Rectangle 75"/>
          <p:cNvSpPr>
            <a:spLocks noChangeArrowheads="1"/>
          </p:cNvSpPr>
          <p:nvPr/>
        </p:nvSpPr>
        <p:spPr bwMode="auto">
          <a:xfrm>
            <a:off x="3282156" y="2586193"/>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9" name="Rectangle 76"/>
          <p:cNvSpPr>
            <a:spLocks noChangeArrowheads="1"/>
          </p:cNvSpPr>
          <p:nvPr/>
        </p:nvSpPr>
        <p:spPr bwMode="auto">
          <a:xfrm>
            <a:off x="2445544" y="2586193"/>
            <a:ext cx="771525"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7" name="Rectangle 84"/>
          <p:cNvSpPr>
            <a:spLocks noChangeArrowheads="1"/>
          </p:cNvSpPr>
          <p:nvPr/>
        </p:nvSpPr>
        <p:spPr bwMode="auto">
          <a:xfrm>
            <a:off x="5364956" y="2586193"/>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Rectangle 85"/>
          <p:cNvSpPr>
            <a:spLocks noChangeArrowheads="1"/>
          </p:cNvSpPr>
          <p:nvPr/>
        </p:nvSpPr>
        <p:spPr bwMode="auto">
          <a:xfrm>
            <a:off x="5364956" y="2834714"/>
            <a:ext cx="354013" cy="1630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 name="Rectangle 67"/>
          <p:cNvSpPr>
            <a:spLocks noChangeArrowheads="1"/>
          </p:cNvSpPr>
          <p:nvPr/>
        </p:nvSpPr>
        <p:spPr bwMode="auto">
          <a:xfrm>
            <a:off x="1682955" y="3253427"/>
            <a:ext cx="716552"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a:r>
              <a:rPr lang="en-GB" altLang="en-US" sz="1600" dirty="0">
                <a:cs typeface="Segoe UI" panose="020B0502040204020203" pitchFamily="34" charset="0"/>
              </a:rPr>
              <a:t>Diff. M.</a:t>
            </a:r>
          </a:p>
        </p:txBody>
      </p:sp>
      <p:sp>
        <p:nvSpPr>
          <p:cNvPr id="46" name="Rectangle 68"/>
          <p:cNvSpPr>
            <a:spLocks noChangeArrowheads="1"/>
          </p:cNvSpPr>
          <p:nvPr/>
        </p:nvSpPr>
        <p:spPr bwMode="auto">
          <a:xfrm>
            <a:off x="1761331" y="3495417"/>
            <a:ext cx="638175"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charset="0"/>
                <a:cs typeface="Droid Sans Fallback" charset="0"/>
              </a:defRPr>
            </a:lvl1pPr>
            <a:lvl2pPr>
              <a:tabLst>
                <a:tab pos="457200" algn="l"/>
              </a:tabLst>
              <a:defRPr>
                <a:solidFill>
                  <a:srgbClr val="000000"/>
                </a:solidFill>
                <a:latin typeface="Arial" panose="020B0604020202020204" pitchFamily="34" charset="0"/>
                <a:ea typeface="Droid Sans Fallback" charset="0"/>
                <a:cs typeface="Droid Sans Fallback" charset="0"/>
              </a:defRPr>
            </a:lvl2pPr>
            <a:lvl3pPr>
              <a:tabLst>
                <a:tab pos="457200" algn="l"/>
              </a:tabLst>
              <a:defRPr>
                <a:solidFill>
                  <a:srgbClr val="000000"/>
                </a:solidFill>
                <a:latin typeface="Arial" panose="020B0604020202020204" pitchFamily="34" charset="0"/>
                <a:ea typeface="Droid Sans Fallback" charset="0"/>
                <a:cs typeface="Droid Sans Fallback" charset="0"/>
              </a:defRPr>
            </a:lvl3pPr>
            <a:lvl4pPr>
              <a:tabLst>
                <a:tab pos="457200" algn="l"/>
              </a:tabLst>
              <a:defRPr>
                <a:solidFill>
                  <a:srgbClr val="000000"/>
                </a:solidFill>
                <a:latin typeface="Arial" panose="020B0604020202020204" pitchFamily="34" charset="0"/>
                <a:ea typeface="Droid Sans Fallback" charset="0"/>
                <a:cs typeface="Droid Sans Fallback" charset="0"/>
              </a:defRPr>
            </a:lvl4pPr>
            <a:lvl5pPr>
              <a:tabLst>
                <a:tab pos="457200" algn="l"/>
              </a:tabLst>
              <a:defRPr>
                <a:solidFill>
                  <a:srgbClr val="000000"/>
                </a:solidFill>
                <a:latin typeface="Arial" panose="020B0604020202020204" pitchFamily="34" charset="0"/>
                <a:ea typeface="Droid Sans Fallback" charset="0"/>
                <a:cs typeface="Droid Sans Fallback" charset="0"/>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charset="0"/>
                <a:cs typeface="Droid Sans Fallback" charset="0"/>
              </a:defRPr>
            </a:lvl9pPr>
          </a:lstStyle>
          <a:p>
            <a:pPr algn="r" hangingPunct="1">
              <a:lnSpc>
                <a:spcPct val="100000"/>
              </a:lnSpc>
              <a:buClrTx/>
              <a:buFontTx/>
              <a:buNone/>
            </a:pPr>
            <a:r>
              <a:rPr lang="en-GB" altLang="en-US" sz="1600" dirty="0">
                <a:latin typeface="+mn-lt"/>
                <a:cs typeface="Segoe UI" panose="020B0502040204020203" pitchFamily="34" charset="0"/>
              </a:rPr>
              <a:t>±T±D</a:t>
            </a:r>
          </a:p>
        </p:txBody>
      </p:sp>
      <p:sp>
        <p:nvSpPr>
          <p:cNvPr id="47" name="Rectangle 71"/>
          <p:cNvSpPr>
            <a:spLocks noChangeArrowheads="1"/>
          </p:cNvSpPr>
          <p:nvPr/>
        </p:nvSpPr>
        <p:spPr bwMode="auto">
          <a:xfrm>
            <a:off x="4952206" y="3262262"/>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 name="Rectangle 72"/>
          <p:cNvSpPr>
            <a:spLocks noChangeArrowheads="1"/>
          </p:cNvSpPr>
          <p:nvPr/>
        </p:nvSpPr>
        <p:spPr bwMode="auto">
          <a:xfrm>
            <a:off x="4534694" y="3262262"/>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 name="Rectangle 73"/>
          <p:cNvSpPr>
            <a:spLocks noChangeArrowheads="1"/>
          </p:cNvSpPr>
          <p:nvPr/>
        </p:nvSpPr>
        <p:spPr bwMode="auto">
          <a:xfrm>
            <a:off x="4117181" y="3262262"/>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 name="Rectangle 74"/>
          <p:cNvSpPr>
            <a:spLocks noChangeArrowheads="1"/>
          </p:cNvSpPr>
          <p:nvPr/>
        </p:nvSpPr>
        <p:spPr bwMode="auto">
          <a:xfrm>
            <a:off x="3699669" y="3262262"/>
            <a:ext cx="354012"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 name="Rectangle 75"/>
          <p:cNvSpPr>
            <a:spLocks noChangeArrowheads="1"/>
          </p:cNvSpPr>
          <p:nvPr/>
        </p:nvSpPr>
        <p:spPr bwMode="auto">
          <a:xfrm>
            <a:off x="3282156" y="3262262"/>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 name="Rectangle 76"/>
          <p:cNvSpPr>
            <a:spLocks noChangeArrowheads="1"/>
          </p:cNvSpPr>
          <p:nvPr/>
        </p:nvSpPr>
        <p:spPr bwMode="auto">
          <a:xfrm>
            <a:off x="2445544" y="3262262"/>
            <a:ext cx="771525"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 name="Rectangle 84"/>
          <p:cNvSpPr>
            <a:spLocks noChangeArrowheads="1"/>
          </p:cNvSpPr>
          <p:nvPr/>
        </p:nvSpPr>
        <p:spPr bwMode="auto">
          <a:xfrm>
            <a:off x="5364956" y="3262262"/>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 name="Rectangle 85"/>
          <p:cNvSpPr>
            <a:spLocks noChangeArrowheads="1"/>
          </p:cNvSpPr>
          <p:nvPr/>
        </p:nvSpPr>
        <p:spPr bwMode="auto">
          <a:xfrm>
            <a:off x="5364956" y="3510783"/>
            <a:ext cx="354013" cy="1630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 name="Rectangle 86"/>
          <p:cNvSpPr>
            <a:spLocks noChangeArrowheads="1"/>
          </p:cNvSpPr>
          <p:nvPr/>
        </p:nvSpPr>
        <p:spPr bwMode="auto">
          <a:xfrm>
            <a:off x="5780881" y="3262262"/>
            <a:ext cx="354013" cy="16303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 name="Rectangle 87"/>
          <p:cNvSpPr>
            <a:spLocks noChangeArrowheads="1"/>
          </p:cNvSpPr>
          <p:nvPr/>
        </p:nvSpPr>
        <p:spPr bwMode="auto">
          <a:xfrm>
            <a:off x="5780881" y="3510783"/>
            <a:ext cx="354013" cy="1630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 name="AutoShape 28"/>
          <p:cNvSpPr>
            <a:spLocks/>
          </p:cNvSpPr>
          <p:nvPr/>
        </p:nvSpPr>
        <p:spPr bwMode="auto">
          <a:xfrm>
            <a:off x="1686129" y="2523280"/>
            <a:ext cx="80963" cy="488950"/>
          </a:xfrm>
          <a:prstGeom prst="leftBrace">
            <a:avLst>
              <a:gd name="adj1" fmla="val 5089"/>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4000"/>
              </a:lnSpc>
              <a:buClr>
                <a:srgbClr val="000000"/>
              </a:buClr>
              <a:buSzPct val="100000"/>
              <a:buFont typeface="Times New Roman" panose="02020603050405020304" pitchFamily="18" charset="0"/>
              <a:buNone/>
            </a:pPr>
            <a:endParaRPr lang="en-US" altLang="en-US"/>
          </a:p>
        </p:txBody>
      </p:sp>
      <p:sp>
        <p:nvSpPr>
          <p:cNvPr id="59" name="Rectangle 29"/>
          <p:cNvSpPr>
            <a:spLocks noChangeArrowheads="1"/>
          </p:cNvSpPr>
          <p:nvPr/>
        </p:nvSpPr>
        <p:spPr bwMode="auto">
          <a:xfrm>
            <a:off x="1054304" y="2670918"/>
            <a:ext cx="561975"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1pPr>
            <a:lvl2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2pPr>
            <a:lvl3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3pPr>
            <a:lvl4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4pPr>
            <a:lvl5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9pPr>
          </a:lstStyle>
          <a:p>
            <a:pPr algn="r" eaLnBrk="1" hangingPunct="1">
              <a:lnSpc>
                <a:spcPct val="100000"/>
              </a:lnSpc>
              <a:buClrTx/>
              <a:buFontTx/>
              <a:buNone/>
            </a:pPr>
            <a:r>
              <a:rPr lang="en-GB" altLang="en-US" sz="1200" dirty="0" smtClean="0">
                <a:solidFill>
                  <a:srgbClr val="000000"/>
                </a:solidFill>
                <a:latin typeface="+mn-lt"/>
                <a:cs typeface="Segoe UI" panose="020B0502040204020203" pitchFamily="34" charset="0"/>
              </a:rPr>
              <a:t>1 </a:t>
            </a:r>
            <a:r>
              <a:rPr lang="en-GB" altLang="en-US" sz="1200" dirty="0">
                <a:solidFill>
                  <a:srgbClr val="000000"/>
                </a:solidFill>
                <a:latin typeface="+mn-lt"/>
                <a:cs typeface="Segoe UI" panose="020B0502040204020203" pitchFamily="34" charset="0"/>
              </a:rPr>
              <a:t>d</a:t>
            </a:r>
          </a:p>
        </p:txBody>
      </p:sp>
      <p:sp>
        <p:nvSpPr>
          <p:cNvPr id="60" name="AutoShape 28"/>
          <p:cNvSpPr>
            <a:spLocks/>
          </p:cNvSpPr>
          <p:nvPr/>
        </p:nvSpPr>
        <p:spPr bwMode="auto">
          <a:xfrm>
            <a:off x="1686129" y="3179912"/>
            <a:ext cx="80963" cy="488950"/>
          </a:xfrm>
          <a:prstGeom prst="leftBrace">
            <a:avLst>
              <a:gd name="adj1" fmla="val 5089"/>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a:lnSpc>
                <a:spcPct val="94000"/>
              </a:lnSpc>
              <a:buClr>
                <a:srgbClr val="000000"/>
              </a:buClr>
              <a:buSzPct val="100000"/>
              <a:buFont typeface="Times New Roman" panose="02020603050405020304" pitchFamily="18" charset="0"/>
              <a:buNone/>
            </a:pPr>
            <a:endParaRPr lang="en-US" altLang="en-US"/>
          </a:p>
        </p:txBody>
      </p:sp>
      <p:sp>
        <p:nvSpPr>
          <p:cNvPr id="61" name="Rectangle 29"/>
          <p:cNvSpPr>
            <a:spLocks noChangeArrowheads="1"/>
          </p:cNvSpPr>
          <p:nvPr/>
        </p:nvSpPr>
        <p:spPr bwMode="auto">
          <a:xfrm>
            <a:off x="1054304" y="3327550"/>
            <a:ext cx="561975"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1pPr>
            <a:lvl2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2pPr>
            <a:lvl3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3pPr>
            <a:lvl4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4pPr>
            <a:lvl5pPr>
              <a:lnSpc>
                <a:spcPct val="94000"/>
              </a:lnSpc>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chemeClr val="tx1"/>
                </a:solidFill>
                <a:latin typeface="Arial" panose="020B0604020202020204" pitchFamily="34" charset="0"/>
                <a:ea typeface="Droid Sans Fallback" charset="0"/>
                <a:cs typeface="Droid Sans Fallback" charset="0"/>
              </a:defRPr>
            </a:lvl9pPr>
          </a:lstStyle>
          <a:p>
            <a:pPr algn="r" eaLnBrk="1" hangingPunct="1">
              <a:lnSpc>
                <a:spcPct val="100000"/>
              </a:lnSpc>
              <a:buClrTx/>
              <a:buFontTx/>
              <a:buNone/>
            </a:pPr>
            <a:r>
              <a:rPr lang="en-GB" altLang="en-US" sz="1200" dirty="0" smtClean="0">
                <a:solidFill>
                  <a:srgbClr val="000000"/>
                </a:solidFill>
                <a:latin typeface="+mn-lt"/>
                <a:cs typeface="Segoe UI" panose="020B0502040204020203" pitchFamily="34" charset="0"/>
              </a:rPr>
              <a:t>2 </a:t>
            </a:r>
            <a:r>
              <a:rPr lang="en-GB" altLang="en-US" sz="1200" dirty="0">
                <a:solidFill>
                  <a:srgbClr val="000000"/>
                </a:solidFill>
                <a:latin typeface="+mn-lt"/>
                <a:cs typeface="Segoe UI" panose="020B0502040204020203" pitchFamily="34" charset="0"/>
              </a:rPr>
              <a:t>d</a:t>
            </a:r>
          </a:p>
        </p:txBody>
      </p:sp>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494" y="3767137"/>
            <a:ext cx="5508350" cy="3204235"/>
          </a:xfrm>
          <a:prstGeom prst="rect">
            <a:avLst/>
          </a:prstGeom>
        </p:spPr>
      </p:pic>
      <p:sp>
        <p:nvSpPr>
          <p:cNvPr id="64" name="Rectangle 63"/>
          <p:cNvSpPr/>
          <p:nvPr/>
        </p:nvSpPr>
        <p:spPr>
          <a:xfrm>
            <a:off x="-77430" y="4823339"/>
            <a:ext cx="1374097" cy="923330"/>
          </a:xfrm>
          <a:prstGeom prst="rect">
            <a:avLst/>
          </a:prstGeom>
        </p:spPr>
        <p:txBody>
          <a:bodyPr wrap="square">
            <a:spAutoFit/>
          </a:bodyPr>
          <a:lstStyle/>
          <a:p>
            <a:pPr algn="r"/>
            <a:r>
              <a:rPr lang="en-US" dirty="0" smtClean="0"/>
              <a:t>total protein (normalized to first day)</a:t>
            </a:r>
            <a:endParaRPr lang="en-US" dirty="0"/>
          </a:p>
        </p:txBody>
      </p:sp>
      <p:sp>
        <p:nvSpPr>
          <p:cNvPr id="53" name="Rectangle 52"/>
          <p:cNvSpPr/>
          <p:nvPr/>
        </p:nvSpPr>
        <p:spPr>
          <a:xfrm>
            <a:off x="6134894" y="4700228"/>
            <a:ext cx="3166418" cy="1169551"/>
          </a:xfrm>
          <a:prstGeom prst="rect">
            <a:avLst/>
          </a:prstGeom>
        </p:spPr>
        <p:txBody>
          <a:bodyPr wrap="square">
            <a:spAutoFit/>
          </a:bodyPr>
          <a:lstStyle/>
          <a:p>
            <a:pPr marL="285750" indent="-285750">
              <a:buFont typeface="Arial" panose="020B0604020202020204" pitchFamily="34" charset="0"/>
              <a:buChar char="•"/>
            </a:pPr>
            <a:r>
              <a:rPr lang="en-US" sz="1400" dirty="0" smtClean="0"/>
              <a:t>At 48 hour, statistically significant difference between Dexa and </a:t>
            </a:r>
            <a:r>
              <a:rPr lang="en-US" sz="1400" dirty="0" err="1" smtClean="0"/>
              <a:t>Veh</a:t>
            </a:r>
            <a:r>
              <a:rPr lang="en-US" sz="1400" dirty="0" smtClean="0"/>
              <a:t>.</a:t>
            </a:r>
          </a:p>
          <a:p>
            <a:pPr marL="285750" indent="-285750">
              <a:buFont typeface="Arial" panose="020B0604020202020204" pitchFamily="34" charset="0"/>
              <a:buChar char="•"/>
            </a:pPr>
            <a:r>
              <a:rPr lang="en-US" sz="1400" dirty="0"/>
              <a:t>At 48 hour, statistically significant difference between Dexa and </a:t>
            </a:r>
            <a:r>
              <a:rPr lang="en-US" sz="1400" dirty="0" smtClean="0"/>
              <a:t>Dexa + Testo.</a:t>
            </a:r>
            <a:endParaRPr lang="en-US" sz="1400" dirty="0"/>
          </a:p>
        </p:txBody>
      </p:sp>
    </p:spTree>
    <p:extLst>
      <p:ext uri="{BB962C8B-B14F-4D97-AF65-F5344CB8AC3E}">
        <p14:creationId xmlns:p14="http://schemas.microsoft.com/office/powerpoint/2010/main" val="184530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5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23" y="365126"/>
            <a:ext cx="8295554" cy="1325563"/>
          </a:xfrm>
        </p:spPr>
        <p:txBody>
          <a:bodyPr/>
          <a:lstStyle/>
          <a:p>
            <a:r>
              <a:rPr lang="en-US" dirty="0" smtClean="0"/>
              <a:t>Assaying protein synthesis in vitro</a:t>
            </a:r>
            <a:endParaRPr lang="en-US" dirty="0"/>
          </a:p>
        </p:txBody>
      </p:sp>
      <p:grpSp>
        <p:nvGrpSpPr>
          <p:cNvPr id="94" name="Group 93"/>
          <p:cNvGrpSpPr/>
          <p:nvPr/>
        </p:nvGrpSpPr>
        <p:grpSpPr>
          <a:xfrm>
            <a:off x="0" y="1690689"/>
            <a:ext cx="8924204" cy="4635500"/>
            <a:chOff x="-26122" y="1725647"/>
            <a:chExt cx="8924204" cy="3303552"/>
          </a:xfrm>
        </p:grpSpPr>
        <p:grpSp>
          <p:nvGrpSpPr>
            <p:cNvPr id="4" name="Group 1"/>
            <p:cNvGrpSpPr>
              <a:grpSpLocks/>
            </p:cNvGrpSpPr>
            <p:nvPr/>
          </p:nvGrpSpPr>
          <p:grpSpPr bwMode="auto">
            <a:xfrm>
              <a:off x="1239215" y="2368879"/>
              <a:ext cx="7130352" cy="111866"/>
              <a:chOff x="225" y="379"/>
              <a:chExt cx="3103" cy="64"/>
            </a:xfrm>
          </p:grpSpPr>
          <p:sp>
            <p:nvSpPr>
              <p:cNvPr id="5" name="Line 2"/>
              <p:cNvSpPr>
                <a:spLocks noChangeShapeType="1"/>
              </p:cNvSpPr>
              <p:nvPr/>
            </p:nvSpPr>
            <p:spPr bwMode="auto">
              <a:xfrm>
                <a:off x="225" y="411"/>
                <a:ext cx="3103"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6" name="Line 3"/>
              <p:cNvSpPr>
                <a:spLocks noChangeShapeType="1"/>
              </p:cNvSpPr>
              <p:nvPr/>
            </p:nvSpPr>
            <p:spPr bwMode="auto">
              <a:xfrm>
                <a:off x="32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7" name="Line 4"/>
              <p:cNvSpPr>
                <a:spLocks noChangeShapeType="1"/>
              </p:cNvSpPr>
              <p:nvPr/>
            </p:nvSpPr>
            <p:spPr bwMode="auto">
              <a:xfrm>
                <a:off x="58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8" name="Line 5"/>
              <p:cNvSpPr>
                <a:spLocks noChangeShapeType="1"/>
              </p:cNvSpPr>
              <p:nvPr/>
            </p:nvSpPr>
            <p:spPr bwMode="auto">
              <a:xfrm>
                <a:off x="110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9" name="Line 6"/>
              <p:cNvSpPr>
                <a:spLocks noChangeShapeType="1"/>
              </p:cNvSpPr>
              <p:nvPr/>
            </p:nvSpPr>
            <p:spPr bwMode="auto">
              <a:xfrm>
                <a:off x="137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0" name="Line 7"/>
              <p:cNvSpPr>
                <a:spLocks noChangeShapeType="1"/>
              </p:cNvSpPr>
              <p:nvPr/>
            </p:nvSpPr>
            <p:spPr bwMode="auto">
              <a:xfrm>
                <a:off x="1897"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1" name="Line 8"/>
              <p:cNvSpPr>
                <a:spLocks noChangeShapeType="1"/>
              </p:cNvSpPr>
              <p:nvPr/>
            </p:nvSpPr>
            <p:spPr bwMode="auto">
              <a:xfrm>
                <a:off x="2160"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2" name="Line 9"/>
              <p:cNvSpPr>
                <a:spLocks noChangeShapeType="1"/>
              </p:cNvSpPr>
              <p:nvPr/>
            </p:nvSpPr>
            <p:spPr bwMode="auto">
              <a:xfrm>
                <a:off x="2423"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3" name="Line 10"/>
              <p:cNvSpPr>
                <a:spLocks noChangeShapeType="1"/>
              </p:cNvSpPr>
              <p:nvPr/>
            </p:nvSpPr>
            <p:spPr bwMode="auto">
              <a:xfrm>
                <a:off x="268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4" name="Line 11"/>
              <p:cNvSpPr>
                <a:spLocks noChangeShapeType="1"/>
              </p:cNvSpPr>
              <p:nvPr/>
            </p:nvSpPr>
            <p:spPr bwMode="auto">
              <a:xfrm>
                <a:off x="2949"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5" name="Line 12"/>
              <p:cNvSpPr>
                <a:spLocks noChangeShapeType="1"/>
              </p:cNvSpPr>
              <p:nvPr/>
            </p:nvSpPr>
            <p:spPr bwMode="auto">
              <a:xfrm>
                <a:off x="3212"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6" name="Line 13"/>
              <p:cNvSpPr>
                <a:spLocks noChangeShapeType="1"/>
              </p:cNvSpPr>
              <p:nvPr/>
            </p:nvSpPr>
            <p:spPr bwMode="auto">
              <a:xfrm>
                <a:off x="1634"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sp>
            <p:nvSpPr>
              <p:cNvPr id="17" name="Line 14"/>
              <p:cNvSpPr>
                <a:spLocks noChangeShapeType="1"/>
              </p:cNvSpPr>
              <p:nvPr/>
            </p:nvSpPr>
            <p:spPr bwMode="auto">
              <a:xfrm>
                <a:off x="846" y="379"/>
                <a:ext cx="0" cy="64"/>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grpSp>
        <p:grpSp>
          <p:nvGrpSpPr>
            <p:cNvPr id="18" name="Group 15"/>
            <p:cNvGrpSpPr>
              <a:grpSpLocks/>
            </p:cNvGrpSpPr>
            <p:nvPr/>
          </p:nvGrpSpPr>
          <p:grpSpPr bwMode="auto">
            <a:xfrm>
              <a:off x="6283082" y="1725647"/>
              <a:ext cx="2615000" cy="606525"/>
              <a:chOff x="2420" y="11"/>
              <a:chExt cx="1138" cy="347"/>
            </a:xfrm>
          </p:grpSpPr>
          <p:sp>
            <p:nvSpPr>
              <p:cNvPr id="19" name="Rectangle 16"/>
              <p:cNvSpPr>
                <a:spLocks noChangeArrowheads="1"/>
              </p:cNvSpPr>
              <p:nvPr/>
            </p:nvSpPr>
            <p:spPr bwMode="auto">
              <a:xfrm>
                <a:off x="2455" y="44"/>
                <a:ext cx="1103"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hangingPunct="1">
                  <a:lnSpc>
                    <a:spcPct val="100000"/>
                  </a:lnSpc>
                  <a:buClrTx/>
                  <a:buFontTx/>
                  <a:buNone/>
                </a:pPr>
                <a:r>
                  <a:rPr lang="en-GB" altLang="en-US" sz="2000" dirty="0">
                    <a:latin typeface="+mn-lt"/>
                    <a:cs typeface="Segoe UI" panose="020B0502040204020203" pitchFamily="34" charset="0"/>
                  </a:rPr>
                  <a:t>Start pharmacological treatments</a:t>
                </a:r>
              </a:p>
            </p:txBody>
          </p:sp>
          <p:sp>
            <p:nvSpPr>
              <p:cNvPr id="20" name="Line 17"/>
              <p:cNvSpPr>
                <a:spLocks noChangeShapeType="1"/>
              </p:cNvSpPr>
              <p:nvPr/>
            </p:nvSpPr>
            <p:spPr bwMode="auto">
              <a:xfrm>
                <a:off x="2420" y="11"/>
                <a:ext cx="2" cy="347"/>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grpSp>
        <p:grpSp>
          <p:nvGrpSpPr>
            <p:cNvPr id="21" name="Group 18"/>
            <p:cNvGrpSpPr>
              <a:grpSpLocks/>
            </p:cNvGrpSpPr>
            <p:nvPr/>
          </p:nvGrpSpPr>
          <p:grpSpPr bwMode="auto">
            <a:xfrm>
              <a:off x="2057263" y="1821782"/>
              <a:ext cx="1615416" cy="510391"/>
              <a:chOff x="581" y="66"/>
              <a:chExt cx="703" cy="292"/>
            </a:xfrm>
          </p:grpSpPr>
          <p:sp>
            <p:nvSpPr>
              <p:cNvPr id="22" name="Rectangle 19"/>
              <p:cNvSpPr>
                <a:spLocks noChangeArrowheads="1"/>
              </p:cNvSpPr>
              <p:nvPr/>
            </p:nvSpPr>
            <p:spPr bwMode="auto">
              <a:xfrm>
                <a:off x="616" y="78"/>
                <a:ext cx="668"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hangingPunct="1">
                  <a:lnSpc>
                    <a:spcPct val="100000"/>
                  </a:lnSpc>
                  <a:buClrTx/>
                  <a:buFontTx/>
                  <a:buNone/>
                </a:pPr>
                <a:r>
                  <a:rPr lang="en-GB" altLang="en-US" sz="2000" dirty="0">
                    <a:latin typeface="+mn-lt"/>
                    <a:cs typeface="Segoe UI" panose="020B0502040204020203" pitchFamily="34" charset="0"/>
                  </a:rPr>
                  <a:t>Start differentiation</a:t>
                </a:r>
              </a:p>
            </p:txBody>
          </p:sp>
          <p:sp>
            <p:nvSpPr>
              <p:cNvPr id="23" name="Line 20"/>
              <p:cNvSpPr>
                <a:spLocks noChangeShapeType="1"/>
              </p:cNvSpPr>
              <p:nvPr/>
            </p:nvSpPr>
            <p:spPr bwMode="auto">
              <a:xfrm>
                <a:off x="581" y="66"/>
                <a:ext cx="0" cy="292"/>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3200"/>
              </a:p>
            </p:txBody>
          </p:sp>
        </p:grpSp>
        <p:sp>
          <p:nvSpPr>
            <p:cNvPr id="24" name="Rectangle 21"/>
            <p:cNvSpPr>
              <a:spLocks noChangeArrowheads="1"/>
            </p:cNvSpPr>
            <p:nvPr/>
          </p:nvSpPr>
          <p:spPr bwMode="auto">
            <a:xfrm>
              <a:off x="5812015" y="2803077"/>
              <a:ext cx="2297890" cy="1555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dirty="0">
                  <a:latin typeface="+mn-lt"/>
                  <a:cs typeface="Segoe UI" panose="020B0502040204020203" pitchFamily="34" charset="0"/>
                </a:rPr>
                <a:t>Time </a:t>
              </a:r>
            </a:p>
            <a:p>
              <a:pPr algn="r" hangingPunct="1">
                <a:lnSpc>
                  <a:spcPct val="100000"/>
                </a:lnSpc>
                <a:buClrTx/>
                <a:buFontTx/>
                <a:buNone/>
              </a:pPr>
              <a:r>
                <a:rPr lang="en-GB" altLang="en-US" dirty="0">
                  <a:latin typeface="+mn-lt"/>
                  <a:cs typeface="Segoe UI" panose="020B0502040204020203" pitchFamily="34" charset="0"/>
                </a:rPr>
                <a:t>(days)</a:t>
              </a:r>
            </a:p>
          </p:txBody>
        </p:sp>
        <p:sp>
          <p:nvSpPr>
            <p:cNvPr id="25" name="Rectangle 22"/>
            <p:cNvSpPr>
              <a:spLocks noChangeArrowheads="1"/>
            </p:cNvSpPr>
            <p:nvPr/>
          </p:nvSpPr>
          <p:spPr bwMode="auto">
            <a:xfrm>
              <a:off x="6283082" y="2625821"/>
              <a:ext cx="172342"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26" name="Rectangle 23"/>
            <p:cNvSpPr>
              <a:spLocks noChangeArrowheads="1"/>
            </p:cNvSpPr>
            <p:nvPr/>
          </p:nvSpPr>
          <p:spPr bwMode="auto">
            <a:xfrm>
              <a:off x="6283082" y="2807604"/>
              <a:ext cx="163151"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27" name="Rectangle 24"/>
            <p:cNvSpPr>
              <a:spLocks noChangeArrowheads="1"/>
            </p:cNvSpPr>
            <p:nvPr/>
          </p:nvSpPr>
          <p:spPr bwMode="auto">
            <a:xfrm>
              <a:off x="6283082" y="2991135"/>
              <a:ext cx="163151" cy="138084"/>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28" name="Rectangle 25"/>
            <p:cNvSpPr>
              <a:spLocks noChangeArrowheads="1"/>
            </p:cNvSpPr>
            <p:nvPr/>
          </p:nvSpPr>
          <p:spPr bwMode="auto">
            <a:xfrm>
              <a:off x="1179469" y="2589115"/>
              <a:ext cx="811154"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r>
                <a:rPr lang="en-GB" altLang="en-US" dirty="0">
                  <a:cs typeface="Segoe UI" panose="020B0502040204020203" pitchFamily="34" charset="0"/>
                </a:rPr>
                <a:t>Diff. </a:t>
              </a:r>
              <a:r>
                <a:rPr lang="en-GB" altLang="en-US" dirty="0" smtClean="0">
                  <a:cs typeface="Segoe UI" panose="020B0502040204020203" pitchFamily="34" charset="0"/>
                </a:rPr>
                <a:t>M.</a:t>
              </a:r>
              <a:endParaRPr lang="en-GB" altLang="en-US" dirty="0">
                <a:cs typeface="Segoe UI" panose="020B0502040204020203" pitchFamily="34" charset="0"/>
              </a:endParaRPr>
            </a:p>
          </p:txBody>
        </p:sp>
        <p:sp>
          <p:nvSpPr>
            <p:cNvPr id="29" name="Rectangle 26"/>
            <p:cNvSpPr>
              <a:spLocks noChangeArrowheads="1"/>
            </p:cNvSpPr>
            <p:nvPr/>
          </p:nvSpPr>
          <p:spPr bwMode="auto">
            <a:xfrm>
              <a:off x="1066872" y="2770898"/>
              <a:ext cx="923752"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dirty="0">
                  <a:latin typeface="+mn-lt"/>
                  <a:cs typeface="Segoe UI" panose="020B0502040204020203" pitchFamily="34" charset="0"/>
                </a:rPr>
                <a:t>±T±D</a:t>
              </a:r>
            </a:p>
          </p:txBody>
        </p:sp>
        <p:sp>
          <p:nvSpPr>
            <p:cNvPr id="30" name="Rectangle 27"/>
            <p:cNvSpPr>
              <a:spLocks noChangeArrowheads="1"/>
            </p:cNvSpPr>
            <p:nvPr/>
          </p:nvSpPr>
          <p:spPr bwMode="auto">
            <a:xfrm>
              <a:off x="499293" y="2954428"/>
              <a:ext cx="1491331" cy="2114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31" name="AutoShape 28"/>
            <p:cNvSpPr>
              <a:spLocks/>
            </p:cNvSpPr>
            <p:nvPr/>
          </p:nvSpPr>
          <p:spPr bwMode="auto">
            <a:xfrm>
              <a:off x="1108234" y="2604846"/>
              <a:ext cx="117193" cy="538357"/>
            </a:xfrm>
            <a:prstGeom prst="leftBrace">
              <a:avLst>
                <a:gd name="adj1" fmla="val 5089"/>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2" name="Rectangle 29"/>
            <p:cNvSpPr>
              <a:spLocks noChangeArrowheads="1"/>
            </p:cNvSpPr>
            <p:nvPr/>
          </p:nvSpPr>
          <p:spPr bwMode="auto">
            <a:xfrm>
              <a:off x="-26122" y="2767402"/>
              <a:ext cx="1033249"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dirty="0" smtClean="0">
                  <a:latin typeface="+mn-lt"/>
                  <a:cs typeface="Segoe UI" panose="020B0502040204020203" pitchFamily="34" charset="0"/>
                </a:rPr>
                <a:t>6h (“0 d”)</a:t>
              </a:r>
              <a:endParaRPr lang="en-GB" altLang="en-US" dirty="0">
                <a:latin typeface="+mn-lt"/>
                <a:cs typeface="Segoe UI" panose="020B0502040204020203" pitchFamily="34" charset="0"/>
              </a:endParaRPr>
            </a:p>
          </p:txBody>
        </p:sp>
        <p:sp>
          <p:nvSpPr>
            <p:cNvPr id="33" name="Rectangle 30"/>
            <p:cNvSpPr>
              <a:spLocks noChangeArrowheads="1"/>
            </p:cNvSpPr>
            <p:nvPr/>
          </p:nvSpPr>
          <p:spPr bwMode="auto">
            <a:xfrm>
              <a:off x="5685631" y="2625821"/>
              <a:ext cx="512430"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34" name="Rectangle 31"/>
            <p:cNvSpPr>
              <a:spLocks noChangeArrowheads="1"/>
            </p:cNvSpPr>
            <p:nvPr/>
          </p:nvSpPr>
          <p:spPr bwMode="auto">
            <a:xfrm>
              <a:off x="5081287" y="2625821"/>
              <a:ext cx="512429"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35" name="Rectangle 32"/>
            <p:cNvSpPr>
              <a:spLocks noChangeArrowheads="1"/>
            </p:cNvSpPr>
            <p:nvPr/>
          </p:nvSpPr>
          <p:spPr bwMode="auto">
            <a:xfrm>
              <a:off x="4476941" y="2625821"/>
              <a:ext cx="512430"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36" name="Rectangle 33"/>
            <p:cNvSpPr>
              <a:spLocks noChangeArrowheads="1"/>
            </p:cNvSpPr>
            <p:nvPr/>
          </p:nvSpPr>
          <p:spPr bwMode="auto">
            <a:xfrm>
              <a:off x="3872596" y="2625821"/>
              <a:ext cx="512429"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37" name="Rectangle 34"/>
            <p:cNvSpPr>
              <a:spLocks noChangeArrowheads="1"/>
            </p:cNvSpPr>
            <p:nvPr/>
          </p:nvSpPr>
          <p:spPr bwMode="auto">
            <a:xfrm>
              <a:off x="3268251" y="2625821"/>
              <a:ext cx="512430"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38" name="Rectangle 35"/>
            <p:cNvSpPr>
              <a:spLocks noChangeArrowheads="1"/>
            </p:cNvSpPr>
            <p:nvPr/>
          </p:nvSpPr>
          <p:spPr bwMode="auto">
            <a:xfrm>
              <a:off x="2057263" y="2625821"/>
              <a:ext cx="1116774"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39" name="Rectangle 36"/>
            <p:cNvSpPr>
              <a:spLocks noChangeArrowheads="1"/>
            </p:cNvSpPr>
            <p:nvPr/>
          </p:nvSpPr>
          <p:spPr bwMode="auto">
            <a:xfrm>
              <a:off x="499293" y="3578433"/>
              <a:ext cx="1491331"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40" name="Rectangle 37"/>
            <p:cNvSpPr>
              <a:spLocks noChangeArrowheads="1"/>
            </p:cNvSpPr>
            <p:nvPr/>
          </p:nvSpPr>
          <p:spPr bwMode="auto">
            <a:xfrm>
              <a:off x="1179469" y="3213119"/>
              <a:ext cx="811154"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r>
                <a:rPr lang="en-GB" altLang="en-US" dirty="0">
                  <a:cs typeface="Segoe UI" panose="020B0502040204020203" pitchFamily="34" charset="0"/>
                </a:rPr>
                <a:t>Diff. M</a:t>
              </a:r>
              <a:r>
                <a:rPr lang="en-GB" altLang="en-US" dirty="0" smtClean="0">
                  <a:cs typeface="Segoe UI" panose="020B0502040204020203" pitchFamily="34" charset="0"/>
                </a:rPr>
                <a:t>.</a:t>
              </a:r>
              <a:endParaRPr lang="en-GB" altLang="en-US" dirty="0">
                <a:cs typeface="Segoe UI" panose="020B0502040204020203" pitchFamily="34" charset="0"/>
              </a:endParaRPr>
            </a:p>
          </p:txBody>
        </p:sp>
        <p:sp>
          <p:nvSpPr>
            <p:cNvPr id="41" name="Rectangle 38"/>
            <p:cNvSpPr>
              <a:spLocks noChangeArrowheads="1"/>
            </p:cNvSpPr>
            <p:nvPr/>
          </p:nvSpPr>
          <p:spPr bwMode="auto">
            <a:xfrm>
              <a:off x="1066872" y="3394902"/>
              <a:ext cx="923752"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a:latin typeface="+mn-lt"/>
                  <a:cs typeface="Segoe UI" panose="020B0502040204020203" pitchFamily="34" charset="0"/>
                </a:rPr>
                <a:t>±T±D</a:t>
              </a:r>
            </a:p>
          </p:txBody>
        </p:sp>
        <p:sp>
          <p:nvSpPr>
            <p:cNvPr id="42" name="AutoShape 39"/>
            <p:cNvSpPr>
              <a:spLocks/>
            </p:cNvSpPr>
            <p:nvPr/>
          </p:nvSpPr>
          <p:spPr bwMode="auto">
            <a:xfrm>
              <a:off x="1108234" y="3227102"/>
              <a:ext cx="117193" cy="540105"/>
            </a:xfrm>
            <a:prstGeom prst="leftBrace">
              <a:avLst>
                <a:gd name="adj1" fmla="val 5077"/>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3" name="Rectangle 40"/>
            <p:cNvSpPr>
              <a:spLocks noChangeArrowheads="1"/>
            </p:cNvSpPr>
            <p:nvPr/>
          </p:nvSpPr>
          <p:spPr bwMode="auto">
            <a:xfrm>
              <a:off x="193674" y="3389659"/>
              <a:ext cx="813453" cy="2114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a:latin typeface="+mn-lt"/>
                  <a:cs typeface="Segoe UI" panose="020B0502040204020203" pitchFamily="34" charset="0"/>
                </a:rPr>
                <a:t>1 d</a:t>
              </a:r>
            </a:p>
          </p:txBody>
        </p:sp>
        <p:sp>
          <p:nvSpPr>
            <p:cNvPr id="44" name="Rectangle 41"/>
            <p:cNvSpPr>
              <a:spLocks noChangeArrowheads="1"/>
            </p:cNvSpPr>
            <p:nvPr/>
          </p:nvSpPr>
          <p:spPr bwMode="auto">
            <a:xfrm>
              <a:off x="5685631" y="3248077"/>
              <a:ext cx="512430"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45" name="Rectangle 42"/>
            <p:cNvSpPr>
              <a:spLocks noChangeArrowheads="1"/>
            </p:cNvSpPr>
            <p:nvPr/>
          </p:nvSpPr>
          <p:spPr bwMode="auto">
            <a:xfrm>
              <a:off x="5081287" y="3248077"/>
              <a:ext cx="512429"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46" name="Rectangle 43"/>
            <p:cNvSpPr>
              <a:spLocks noChangeArrowheads="1"/>
            </p:cNvSpPr>
            <p:nvPr/>
          </p:nvSpPr>
          <p:spPr bwMode="auto">
            <a:xfrm>
              <a:off x="4476941" y="3248077"/>
              <a:ext cx="512430"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47" name="Rectangle 44"/>
            <p:cNvSpPr>
              <a:spLocks noChangeArrowheads="1"/>
            </p:cNvSpPr>
            <p:nvPr/>
          </p:nvSpPr>
          <p:spPr bwMode="auto">
            <a:xfrm>
              <a:off x="3872596" y="3248077"/>
              <a:ext cx="512429"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48" name="Rectangle 45"/>
            <p:cNvSpPr>
              <a:spLocks noChangeArrowheads="1"/>
            </p:cNvSpPr>
            <p:nvPr/>
          </p:nvSpPr>
          <p:spPr bwMode="auto">
            <a:xfrm>
              <a:off x="3268251" y="3248077"/>
              <a:ext cx="512430"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49" name="Rectangle 46"/>
            <p:cNvSpPr>
              <a:spLocks noChangeArrowheads="1"/>
            </p:cNvSpPr>
            <p:nvPr/>
          </p:nvSpPr>
          <p:spPr bwMode="auto">
            <a:xfrm>
              <a:off x="2057263" y="3248077"/>
              <a:ext cx="1116774"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50" name="Rectangle 47"/>
            <p:cNvSpPr>
              <a:spLocks noChangeArrowheads="1"/>
            </p:cNvSpPr>
            <p:nvPr/>
          </p:nvSpPr>
          <p:spPr bwMode="auto">
            <a:xfrm>
              <a:off x="6724277" y="3248077"/>
              <a:ext cx="172342"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51" name="Rectangle 48"/>
            <p:cNvSpPr>
              <a:spLocks noChangeArrowheads="1"/>
            </p:cNvSpPr>
            <p:nvPr/>
          </p:nvSpPr>
          <p:spPr bwMode="auto">
            <a:xfrm>
              <a:off x="6731171" y="3433356"/>
              <a:ext cx="163149"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52" name="Rectangle 49"/>
            <p:cNvSpPr>
              <a:spLocks noChangeArrowheads="1"/>
            </p:cNvSpPr>
            <p:nvPr/>
          </p:nvSpPr>
          <p:spPr bwMode="auto">
            <a:xfrm>
              <a:off x="6731171" y="3615138"/>
              <a:ext cx="163149" cy="136337"/>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53" name="Rectangle 50"/>
            <p:cNvSpPr>
              <a:spLocks noChangeArrowheads="1"/>
            </p:cNvSpPr>
            <p:nvPr/>
          </p:nvSpPr>
          <p:spPr bwMode="auto">
            <a:xfrm>
              <a:off x="6283082" y="3248077"/>
              <a:ext cx="379153" cy="138086"/>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54" name="Rectangle 51"/>
            <p:cNvSpPr>
              <a:spLocks noChangeArrowheads="1"/>
            </p:cNvSpPr>
            <p:nvPr/>
          </p:nvSpPr>
          <p:spPr bwMode="auto">
            <a:xfrm>
              <a:off x="6283082" y="3433356"/>
              <a:ext cx="379153"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55" name="Rectangle 52"/>
            <p:cNvSpPr>
              <a:spLocks noChangeArrowheads="1"/>
            </p:cNvSpPr>
            <p:nvPr/>
          </p:nvSpPr>
          <p:spPr bwMode="auto">
            <a:xfrm>
              <a:off x="1179469" y="3852854"/>
              <a:ext cx="811154"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r>
                <a:rPr lang="en-GB" altLang="en-US" dirty="0">
                  <a:cs typeface="Segoe UI" panose="020B0502040204020203" pitchFamily="34" charset="0"/>
                </a:rPr>
                <a:t>Diff. M</a:t>
              </a:r>
              <a:r>
                <a:rPr lang="en-GB" altLang="en-US" dirty="0" smtClean="0">
                  <a:cs typeface="Segoe UI" panose="020B0502040204020203" pitchFamily="34" charset="0"/>
                </a:rPr>
                <a:t>.</a:t>
              </a:r>
              <a:endParaRPr lang="en-GB" altLang="en-US" dirty="0">
                <a:cs typeface="Segoe UI" panose="020B0502040204020203" pitchFamily="34" charset="0"/>
              </a:endParaRPr>
            </a:p>
          </p:txBody>
        </p:sp>
        <p:sp>
          <p:nvSpPr>
            <p:cNvPr id="56" name="Rectangle 53"/>
            <p:cNvSpPr>
              <a:spLocks noChangeArrowheads="1"/>
            </p:cNvSpPr>
            <p:nvPr/>
          </p:nvSpPr>
          <p:spPr bwMode="auto">
            <a:xfrm>
              <a:off x="1066872" y="4034637"/>
              <a:ext cx="923752"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a:latin typeface="+mn-lt"/>
                  <a:cs typeface="Segoe UI" panose="020B0502040204020203" pitchFamily="34" charset="0"/>
                </a:rPr>
                <a:t>±T±D</a:t>
              </a:r>
            </a:p>
          </p:txBody>
        </p:sp>
        <p:sp>
          <p:nvSpPr>
            <p:cNvPr id="57" name="AutoShape 54"/>
            <p:cNvSpPr>
              <a:spLocks/>
            </p:cNvSpPr>
            <p:nvPr/>
          </p:nvSpPr>
          <p:spPr bwMode="auto">
            <a:xfrm>
              <a:off x="1108234" y="3868586"/>
              <a:ext cx="117193" cy="538357"/>
            </a:xfrm>
            <a:prstGeom prst="leftBrace">
              <a:avLst>
                <a:gd name="adj1" fmla="val 5089"/>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8" name="Rectangle 55"/>
            <p:cNvSpPr>
              <a:spLocks noChangeArrowheads="1"/>
            </p:cNvSpPr>
            <p:nvPr/>
          </p:nvSpPr>
          <p:spPr bwMode="auto">
            <a:xfrm>
              <a:off x="193674" y="4031141"/>
              <a:ext cx="813453"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dirty="0">
                  <a:latin typeface="+mn-lt"/>
                  <a:cs typeface="Segoe UI" panose="020B0502040204020203" pitchFamily="34" charset="0"/>
                </a:rPr>
                <a:t>2 d</a:t>
              </a:r>
            </a:p>
          </p:txBody>
        </p:sp>
        <p:sp>
          <p:nvSpPr>
            <p:cNvPr id="59" name="Rectangle 56"/>
            <p:cNvSpPr>
              <a:spLocks noChangeArrowheads="1"/>
            </p:cNvSpPr>
            <p:nvPr/>
          </p:nvSpPr>
          <p:spPr bwMode="auto">
            <a:xfrm>
              <a:off x="5685631" y="3886065"/>
              <a:ext cx="512430"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0" name="Rectangle 57"/>
            <p:cNvSpPr>
              <a:spLocks noChangeArrowheads="1"/>
            </p:cNvSpPr>
            <p:nvPr/>
          </p:nvSpPr>
          <p:spPr bwMode="auto">
            <a:xfrm>
              <a:off x="5081287" y="3886065"/>
              <a:ext cx="512429"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1" name="Rectangle 58"/>
            <p:cNvSpPr>
              <a:spLocks noChangeArrowheads="1"/>
            </p:cNvSpPr>
            <p:nvPr/>
          </p:nvSpPr>
          <p:spPr bwMode="auto">
            <a:xfrm>
              <a:off x="4476941" y="3886065"/>
              <a:ext cx="512430"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2" name="Rectangle 59"/>
            <p:cNvSpPr>
              <a:spLocks noChangeArrowheads="1"/>
            </p:cNvSpPr>
            <p:nvPr/>
          </p:nvSpPr>
          <p:spPr bwMode="auto">
            <a:xfrm>
              <a:off x="3872596" y="3886065"/>
              <a:ext cx="512429"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3" name="Rectangle 60"/>
            <p:cNvSpPr>
              <a:spLocks noChangeArrowheads="1"/>
            </p:cNvSpPr>
            <p:nvPr/>
          </p:nvSpPr>
          <p:spPr bwMode="auto">
            <a:xfrm>
              <a:off x="3268251" y="3886065"/>
              <a:ext cx="512430"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4" name="Rectangle 61"/>
            <p:cNvSpPr>
              <a:spLocks noChangeArrowheads="1"/>
            </p:cNvSpPr>
            <p:nvPr/>
          </p:nvSpPr>
          <p:spPr bwMode="auto">
            <a:xfrm>
              <a:off x="2057263" y="3886065"/>
              <a:ext cx="1116774"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5" name="Rectangle 62"/>
            <p:cNvSpPr>
              <a:spLocks noChangeArrowheads="1"/>
            </p:cNvSpPr>
            <p:nvPr/>
          </p:nvSpPr>
          <p:spPr bwMode="auto">
            <a:xfrm>
              <a:off x="7324027" y="3886065"/>
              <a:ext cx="172341"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6" name="Rectangle 63"/>
            <p:cNvSpPr>
              <a:spLocks noChangeArrowheads="1"/>
            </p:cNvSpPr>
            <p:nvPr/>
          </p:nvSpPr>
          <p:spPr bwMode="auto">
            <a:xfrm>
              <a:off x="7333219" y="4071344"/>
              <a:ext cx="163149"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7" name="Rectangle 64"/>
            <p:cNvSpPr>
              <a:spLocks noChangeArrowheads="1"/>
            </p:cNvSpPr>
            <p:nvPr/>
          </p:nvSpPr>
          <p:spPr bwMode="auto">
            <a:xfrm>
              <a:off x="7333219" y="4254874"/>
              <a:ext cx="163149" cy="138086"/>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8" name="Rectangle 65"/>
            <p:cNvSpPr>
              <a:spLocks noChangeArrowheads="1"/>
            </p:cNvSpPr>
            <p:nvPr/>
          </p:nvSpPr>
          <p:spPr bwMode="auto">
            <a:xfrm>
              <a:off x="6885129" y="3886065"/>
              <a:ext cx="376854"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69" name="Rectangle 66"/>
            <p:cNvSpPr>
              <a:spLocks noChangeArrowheads="1"/>
            </p:cNvSpPr>
            <p:nvPr/>
          </p:nvSpPr>
          <p:spPr bwMode="auto">
            <a:xfrm>
              <a:off x="6885129" y="4071344"/>
              <a:ext cx="376854"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70" name="Rectangle 67"/>
            <p:cNvSpPr>
              <a:spLocks noChangeArrowheads="1"/>
            </p:cNvSpPr>
            <p:nvPr/>
          </p:nvSpPr>
          <p:spPr bwMode="auto">
            <a:xfrm>
              <a:off x="1179469" y="4454136"/>
              <a:ext cx="811154"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r>
                <a:rPr lang="en-GB" altLang="en-US" dirty="0">
                  <a:cs typeface="Segoe UI" panose="020B0502040204020203" pitchFamily="34" charset="0"/>
                </a:rPr>
                <a:t>Diff. M</a:t>
              </a:r>
              <a:r>
                <a:rPr lang="en-GB" altLang="en-US" dirty="0" smtClean="0">
                  <a:cs typeface="Segoe UI" panose="020B0502040204020203" pitchFamily="34" charset="0"/>
                </a:rPr>
                <a:t>.</a:t>
              </a:r>
              <a:endParaRPr lang="en-GB" altLang="en-US" dirty="0">
                <a:cs typeface="Segoe UI" panose="020B0502040204020203" pitchFamily="34" charset="0"/>
              </a:endParaRPr>
            </a:p>
          </p:txBody>
        </p:sp>
        <p:sp>
          <p:nvSpPr>
            <p:cNvPr id="71" name="Rectangle 68"/>
            <p:cNvSpPr>
              <a:spLocks noChangeArrowheads="1"/>
            </p:cNvSpPr>
            <p:nvPr/>
          </p:nvSpPr>
          <p:spPr bwMode="auto">
            <a:xfrm>
              <a:off x="1066872" y="4637667"/>
              <a:ext cx="923752"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a:latin typeface="+mn-lt"/>
                  <a:cs typeface="Segoe UI" panose="020B0502040204020203" pitchFamily="34" charset="0"/>
                </a:rPr>
                <a:t>±T±D</a:t>
              </a:r>
            </a:p>
          </p:txBody>
        </p:sp>
        <p:sp>
          <p:nvSpPr>
            <p:cNvPr id="72" name="AutoShape 69"/>
            <p:cNvSpPr>
              <a:spLocks/>
            </p:cNvSpPr>
            <p:nvPr/>
          </p:nvSpPr>
          <p:spPr bwMode="auto">
            <a:xfrm>
              <a:off x="1108234" y="4468119"/>
              <a:ext cx="117193" cy="540105"/>
            </a:xfrm>
            <a:prstGeom prst="leftBrace">
              <a:avLst>
                <a:gd name="adj1" fmla="val 5077"/>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3" name="Rectangle 70"/>
            <p:cNvSpPr>
              <a:spLocks noChangeArrowheads="1"/>
            </p:cNvSpPr>
            <p:nvPr/>
          </p:nvSpPr>
          <p:spPr bwMode="auto">
            <a:xfrm>
              <a:off x="193674" y="4632423"/>
              <a:ext cx="813453"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GB" altLang="en-US">
                  <a:latin typeface="+mn-lt"/>
                  <a:cs typeface="Segoe UI" panose="020B0502040204020203" pitchFamily="34" charset="0"/>
                </a:rPr>
                <a:t>3 d</a:t>
              </a:r>
            </a:p>
          </p:txBody>
        </p:sp>
        <p:sp>
          <p:nvSpPr>
            <p:cNvPr id="74" name="Rectangle 71"/>
            <p:cNvSpPr>
              <a:spLocks noChangeArrowheads="1"/>
            </p:cNvSpPr>
            <p:nvPr/>
          </p:nvSpPr>
          <p:spPr bwMode="auto">
            <a:xfrm>
              <a:off x="5685631" y="4487347"/>
              <a:ext cx="512430"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75" name="Rectangle 72"/>
            <p:cNvSpPr>
              <a:spLocks noChangeArrowheads="1"/>
            </p:cNvSpPr>
            <p:nvPr/>
          </p:nvSpPr>
          <p:spPr bwMode="auto">
            <a:xfrm>
              <a:off x="5081287" y="4487347"/>
              <a:ext cx="512429"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76" name="Rectangle 73"/>
            <p:cNvSpPr>
              <a:spLocks noChangeArrowheads="1"/>
            </p:cNvSpPr>
            <p:nvPr/>
          </p:nvSpPr>
          <p:spPr bwMode="auto">
            <a:xfrm>
              <a:off x="4476941" y="4487347"/>
              <a:ext cx="512430"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77" name="Rectangle 74"/>
            <p:cNvSpPr>
              <a:spLocks noChangeArrowheads="1"/>
            </p:cNvSpPr>
            <p:nvPr/>
          </p:nvSpPr>
          <p:spPr bwMode="auto">
            <a:xfrm>
              <a:off x="3872596" y="4487347"/>
              <a:ext cx="512429"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78" name="Rectangle 75"/>
            <p:cNvSpPr>
              <a:spLocks noChangeArrowheads="1"/>
            </p:cNvSpPr>
            <p:nvPr/>
          </p:nvSpPr>
          <p:spPr bwMode="auto">
            <a:xfrm>
              <a:off x="3268251" y="4487347"/>
              <a:ext cx="512430"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79" name="Rectangle 76"/>
            <p:cNvSpPr>
              <a:spLocks noChangeArrowheads="1"/>
            </p:cNvSpPr>
            <p:nvPr/>
          </p:nvSpPr>
          <p:spPr bwMode="auto">
            <a:xfrm>
              <a:off x="2057263" y="4487347"/>
              <a:ext cx="1116774"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0" name="Rectangle 77"/>
            <p:cNvSpPr>
              <a:spLocks noChangeArrowheads="1"/>
            </p:cNvSpPr>
            <p:nvPr/>
          </p:nvSpPr>
          <p:spPr bwMode="auto">
            <a:xfrm>
              <a:off x="7937563" y="4487347"/>
              <a:ext cx="172342"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1" name="Rectangle 78"/>
            <p:cNvSpPr>
              <a:spLocks noChangeArrowheads="1"/>
            </p:cNvSpPr>
            <p:nvPr/>
          </p:nvSpPr>
          <p:spPr bwMode="auto">
            <a:xfrm>
              <a:off x="7946755" y="4672625"/>
              <a:ext cx="163151"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2" name="Rectangle 79"/>
            <p:cNvSpPr>
              <a:spLocks noChangeArrowheads="1"/>
            </p:cNvSpPr>
            <p:nvPr/>
          </p:nvSpPr>
          <p:spPr bwMode="auto">
            <a:xfrm>
              <a:off x="7946755" y="4856155"/>
              <a:ext cx="163151" cy="136337"/>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3" name="Rectangle 80"/>
            <p:cNvSpPr>
              <a:spLocks noChangeArrowheads="1"/>
            </p:cNvSpPr>
            <p:nvPr/>
          </p:nvSpPr>
          <p:spPr bwMode="auto">
            <a:xfrm>
              <a:off x="7505560" y="4487347"/>
              <a:ext cx="376854"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4" name="Rectangle 81"/>
            <p:cNvSpPr>
              <a:spLocks noChangeArrowheads="1"/>
            </p:cNvSpPr>
            <p:nvPr/>
          </p:nvSpPr>
          <p:spPr bwMode="auto">
            <a:xfrm>
              <a:off x="7505560" y="4672625"/>
              <a:ext cx="376854"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5" name="Rectangle 82"/>
            <p:cNvSpPr>
              <a:spLocks noChangeArrowheads="1"/>
            </p:cNvSpPr>
            <p:nvPr/>
          </p:nvSpPr>
          <p:spPr bwMode="auto">
            <a:xfrm>
              <a:off x="6283082" y="3886065"/>
              <a:ext cx="512430" cy="1363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6" name="Rectangle 83"/>
            <p:cNvSpPr>
              <a:spLocks noChangeArrowheads="1"/>
            </p:cNvSpPr>
            <p:nvPr/>
          </p:nvSpPr>
          <p:spPr bwMode="auto">
            <a:xfrm>
              <a:off x="6283082" y="4071344"/>
              <a:ext cx="512430" cy="136337"/>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7" name="Rectangle 84"/>
            <p:cNvSpPr>
              <a:spLocks noChangeArrowheads="1"/>
            </p:cNvSpPr>
            <p:nvPr/>
          </p:nvSpPr>
          <p:spPr bwMode="auto">
            <a:xfrm>
              <a:off x="6283082" y="4487347"/>
              <a:ext cx="512430"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8" name="Rectangle 85"/>
            <p:cNvSpPr>
              <a:spLocks noChangeArrowheads="1"/>
            </p:cNvSpPr>
            <p:nvPr/>
          </p:nvSpPr>
          <p:spPr bwMode="auto">
            <a:xfrm>
              <a:off x="6283082" y="4674373"/>
              <a:ext cx="512430" cy="138086"/>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89" name="Rectangle 86"/>
            <p:cNvSpPr>
              <a:spLocks noChangeArrowheads="1"/>
            </p:cNvSpPr>
            <p:nvPr/>
          </p:nvSpPr>
          <p:spPr bwMode="auto">
            <a:xfrm>
              <a:off x="6885129" y="4487347"/>
              <a:ext cx="512430" cy="138084"/>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90" name="Rectangle 87"/>
            <p:cNvSpPr>
              <a:spLocks noChangeArrowheads="1"/>
            </p:cNvSpPr>
            <p:nvPr/>
          </p:nvSpPr>
          <p:spPr bwMode="auto">
            <a:xfrm>
              <a:off x="6885129" y="4674373"/>
              <a:ext cx="512430" cy="138086"/>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3200"/>
            </a:p>
          </p:txBody>
        </p:sp>
        <p:sp>
          <p:nvSpPr>
            <p:cNvPr id="91" name="Rectangle 88"/>
            <p:cNvSpPr>
              <a:spLocks noChangeArrowheads="1"/>
            </p:cNvSpPr>
            <p:nvPr/>
          </p:nvSpPr>
          <p:spPr bwMode="auto">
            <a:xfrm>
              <a:off x="503888" y="4221664"/>
              <a:ext cx="1495927"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92" name="Rectangle 89"/>
            <p:cNvSpPr>
              <a:spLocks noChangeArrowheads="1"/>
            </p:cNvSpPr>
            <p:nvPr/>
          </p:nvSpPr>
          <p:spPr bwMode="auto">
            <a:xfrm>
              <a:off x="499293" y="4819450"/>
              <a:ext cx="1491331" cy="2097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hangingPunct="1">
                <a:lnSpc>
                  <a:spcPct val="100000"/>
                </a:lnSpc>
                <a:buClrTx/>
                <a:buFontTx/>
                <a:buNone/>
              </a:pPr>
              <a:r>
                <a:rPr lang="en-US" altLang="en-US" dirty="0">
                  <a:latin typeface="+mn-lt"/>
                </a:rPr>
                <a:t>³</a:t>
              </a:r>
              <a:r>
                <a:rPr lang="en-GB" altLang="en-US" dirty="0">
                  <a:latin typeface="+mn-lt"/>
                  <a:cs typeface="Segoe UI" panose="020B0502040204020203" pitchFamily="34" charset="0"/>
                </a:rPr>
                <a:t>H-</a:t>
              </a:r>
              <a:r>
                <a:rPr lang="en-GB" altLang="en-US" dirty="0" err="1">
                  <a:latin typeface="+mn-lt"/>
                  <a:cs typeface="Segoe UI" panose="020B0502040204020203" pitchFamily="34" charset="0"/>
                </a:rPr>
                <a:t>Phe</a:t>
              </a:r>
              <a:endParaRPr lang="en-GB" altLang="en-US" dirty="0">
                <a:latin typeface="+mn-lt"/>
                <a:cs typeface="Segoe UI" panose="020B0502040204020203" pitchFamily="34" charset="0"/>
              </a:endParaRPr>
            </a:p>
          </p:txBody>
        </p:sp>
      </p:grpSp>
      <p:sp>
        <p:nvSpPr>
          <p:cNvPr id="95" name="Rectangle 94"/>
          <p:cNvSpPr/>
          <p:nvPr/>
        </p:nvSpPr>
        <p:spPr>
          <a:xfrm>
            <a:off x="0" y="6551832"/>
            <a:ext cx="9144000" cy="307777"/>
          </a:xfrm>
          <a:prstGeom prst="rect">
            <a:avLst/>
          </a:prstGeom>
        </p:spPr>
        <p:txBody>
          <a:bodyPr wrap="square">
            <a:spAutoFit/>
          </a:bodyPr>
          <a:lstStyle/>
          <a:p>
            <a:pPr marL="285750" indent="-285750">
              <a:buFont typeface="Arial" panose="020B0604020202020204" pitchFamily="34" charset="0"/>
              <a:buChar char="•"/>
            </a:pPr>
            <a:r>
              <a:rPr lang="en-US" sz="1400" dirty="0" smtClean="0"/>
              <a:t>Preliminary studies showed lack of sensitivity for 4h and 30h.</a:t>
            </a:r>
            <a:endParaRPr lang="en-US" sz="1400" dirty="0"/>
          </a:p>
        </p:txBody>
      </p:sp>
    </p:spTree>
    <p:extLst>
      <p:ext uri="{BB962C8B-B14F-4D97-AF65-F5344CB8AC3E}">
        <p14:creationId xmlns:p14="http://schemas.microsoft.com/office/powerpoint/2010/main" val="33440967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Protein synthesis exhibits paradoxical, late increase</a:t>
            </a:r>
            <a:endParaRPr lang="en-US" dirty="0"/>
          </a:p>
        </p:txBody>
      </p:sp>
      <p:sp>
        <p:nvSpPr>
          <p:cNvPr id="8" name="Rectangle 7"/>
          <p:cNvSpPr/>
          <p:nvPr/>
        </p:nvSpPr>
        <p:spPr>
          <a:xfrm>
            <a:off x="0" y="6184067"/>
            <a:ext cx="9144000" cy="738664"/>
          </a:xfrm>
          <a:prstGeom prst="rect">
            <a:avLst/>
          </a:prstGeom>
        </p:spPr>
        <p:txBody>
          <a:bodyPr wrap="square">
            <a:spAutoFit/>
          </a:bodyPr>
          <a:lstStyle/>
          <a:p>
            <a:pPr marL="285750" indent="-285750">
              <a:buFont typeface="Arial" panose="020B0604020202020204" pitchFamily="34" charset="0"/>
              <a:buChar char="•"/>
            </a:pPr>
            <a:r>
              <a:rPr lang="en-US" sz="1400" dirty="0" smtClean="0"/>
              <a:t>At 72 hour, statistically significant difference between Dexa and </a:t>
            </a:r>
            <a:r>
              <a:rPr lang="en-US" sz="1400" dirty="0" err="1" smtClean="0"/>
              <a:t>Veh</a:t>
            </a:r>
            <a:r>
              <a:rPr lang="en-US" sz="1400" dirty="0" smtClean="0"/>
              <a:t>.</a:t>
            </a:r>
          </a:p>
          <a:p>
            <a:pPr marL="285750" indent="-285750">
              <a:buFont typeface="Arial" panose="020B0604020202020204" pitchFamily="34" charset="0"/>
              <a:buChar char="•"/>
            </a:pPr>
            <a:r>
              <a:rPr lang="en-US" sz="1400" dirty="0"/>
              <a:t>At </a:t>
            </a:r>
            <a:r>
              <a:rPr lang="en-US" sz="1400" dirty="0" smtClean="0"/>
              <a:t>72 </a:t>
            </a:r>
            <a:r>
              <a:rPr lang="en-US" sz="1400" dirty="0"/>
              <a:t>hour, statistically significant difference between Dexa and </a:t>
            </a:r>
            <a:r>
              <a:rPr lang="en-US" sz="1400" dirty="0" smtClean="0"/>
              <a:t>Dexa + </a:t>
            </a:r>
            <a:r>
              <a:rPr lang="en-US" sz="1400" dirty="0" err="1" smtClean="0"/>
              <a:t>Testo</a:t>
            </a:r>
            <a:r>
              <a:rPr lang="en-US" sz="1400" dirty="0" smtClean="0"/>
              <a:t>.</a:t>
            </a:r>
          </a:p>
          <a:p>
            <a:pPr marL="285750" indent="-285750">
              <a:buFont typeface="Arial" panose="020B0604020202020204" pitchFamily="34" charset="0"/>
              <a:buChar char="•"/>
            </a:pPr>
            <a:r>
              <a:rPr lang="en-US" sz="1400" dirty="0" smtClean="0"/>
              <a:t>No change in pattern if normalization is foregone.</a:t>
            </a:r>
            <a:endParaRPr lang="en-US" sz="1400" dirty="0"/>
          </a:p>
        </p:txBody>
      </p:sp>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7103" y="1605100"/>
            <a:ext cx="6408247" cy="4572036"/>
          </a:xfrm>
          <a:prstGeom prst="rect">
            <a:avLst/>
          </a:prstGeom>
        </p:spPr>
      </p:pic>
      <p:sp>
        <p:nvSpPr>
          <p:cNvPr id="6" name="Rectangle 5"/>
          <p:cNvSpPr/>
          <p:nvPr/>
        </p:nvSpPr>
        <p:spPr>
          <a:xfrm>
            <a:off x="519825" y="3475713"/>
            <a:ext cx="1917256" cy="923330"/>
          </a:xfrm>
          <a:prstGeom prst="rect">
            <a:avLst/>
          </a:prstGeom>
        </p:spPr>
        <p:txBody>
          <a:bodyPr wrap="none">
            <a:spAutoFit/>
          </a:bodyPr>
          <a:lstStyle/>
          <a:p>
            <a:pPr algn="r"/>
            <a:r>
              <a:rPr lang="en-US" dirty="0"/>
              <a:t>tracer </a:t>
            </a:r>
            <a:r>
              <a:rPr lang="en-US" dirty="0" smtClean="0"/>
              <a:t>enrichment</a:t>
            </a:r>
          </a:p>
          <a:p>
            <a:pPr algn="r"/>
            <a:r>
              <a:rPr lang="en-US" dirty="0" smtClean="0"/>
              <a:t>in cell protein</a:t>
            </a:r>
          </a:p>
          <a:p>
            <a:pPr algn="r"/>
            <a:r>
              <a:rPr lang="en-US" dirty="0" smtClean="0"/>
              <a:t>(</a:t>
            </a:r>
            <a:r>
              <a:rPr lang="en-US" dirty="0" err="1" smtClean="0"/>
              <a:t>fmol</a:t>
            </a:r>
            <a:r>
              <a:rPr lang="en-US" dirty="0" smtClean="0"/>
              <a:t>/g</a:t>
            </a:r>
            <a:r>
              <a:rPr lang="en-US" dirty="0"/>
              <a:t>)</a:t>
            </a:r>
          </a:p>
        </p:txBody>
      </p:sp>
    </p:spTree>
    <p:extLst>
      <p:ext uri="{BB962C8B-B14F-4D97-AF65-F5344CB8AC3E}">
        <p14:creationId xmlns:p14="http://schemas.microsoft.com/office/powerpoint/2010/main" val="15163770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35" y="365126"/>
            <a:ext cx="9024730" cy="1325563"/>
          </a:xfrm>
        </p:spPr>
        <p:txBody>
          <a:bodyPr/>
          <a:lstStyle/>
          <a:p>
            <a:r>
              <a:rPr lang="en-US" dirty="0" smtClean="0"/>
              <a:t>Assaying protein degradation in vitro</a:t>
            </a:r>
            <a:endParaRPr lang="en-US" dirty="0"/>
          </a:p>
        </p:txBody>
      </p:sp>
      <p:grpSp>
        <p:nvGrpSpPr>
          <p:cNvPr id="107" name="Group 106"/>
          <p:cNvGrpSpPr/>
          <p:nvPr/>
        </p:nvGrpSpPr>
        <p:grpSpPr>
          <a:xfrm>
            <a:off x="661066" y="1690688"/>
            <a:ext cx="7821869" cy="4415143"/>
            <a:chOff x="-142875" y="-14288"/>
            <a:chExt cx="5627688" cy="2955926"/>
          </a:xfrm>
        </p:grpSpPr>
        <p:grpSp>
          <p:nvGrpSpPr>
            <p:cNvPr id="4" name="Group 1"/>
            <p:cNvGrpSpPr>
              <a:grpSpLocks/>
            </p:cNvGrpSpPr>
            <p:nvPr/>
          </p:nvGrpSpPr>
          <p:grpSpPr bwMode="auto">
            <a:xfrm>
              <a:off x="544513" y="585788"/>
              <a:ext cx="4745037" cy="98425"/>
              <a:chOff x="343" y="369"/>
              <a:chExt cx="2989" cy="62"/>
            </a:xfrm>
          </p:grpSpPr>
          <p:sp>
            <p:nvSpPr>
              <p:cNvPr id="5" name="Line 2"/>
              <p:cNvSpPr>
                <a:spLocks noChangeShapeType="1"/>
              </p:cNvSpPr>
              <p:nvPr/>
            </p:nvSpPr>
            <p:spPr bwMode="auto">
              <a:xfrm>
                <a:off x="343" y="400"/>
                <a:ext cx="2989"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6" name="Line 3"/>
              <p:cNvSpPr>
                <a:spLocks noChangeShapeType="1"/>
              </p:cNvSpPr>
              <p:nvPr/>
            </p:nvSpPr>
            <p:spPr bwMode="auto">
              <a:xfrm>
                <a:off x="435"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7" name="Line 4"/>
              <p:cNvSpPr>
                <a:spLocks noChangeShapeType="1"/>
              </p:cNvSpPr>
              <p:nvPr/>
            </p:nvSpPr>
            <p:spPr bwMode="auto">
              <a:xfrm>
                <a:off x="688"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8" name="Line 5"/>
              <p:cNvSpPr>
                <a:spLocks noChangeShapeType="1"/>
              </p:cNvSpPr>
              <p:nvPr/>
            </p:nvSpPr>
            <p:spPr bwMode="auto">
              <a:xfrm>
                <a:off x="1195"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9" name="Line 6"/>
              <p:cNvSpPr>
                <a:spLocks noChangeShapeType="1"/>
              </p:cNvSpPr>
              <p:nvPr/>
            </p:nvSpPr>
            <p:spPr bwMode="auto">
              <a:xfrm>
                <a:off x="1448"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0" name="Line 7"/>
              <p:cNvSpPr>
                <a:spLocks noChangeShapeType="1"/>
              </p:cNvSpPr>
              <p:nvPr/>
            </p:nvSpPr>
            <p:spPr bwMode="auto">
              <a:xfrm>
                <a:off x="1954"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1" name="Line 8"/>
              <p:cNvSpPr>
                <a:spLocks noChangeShapeType="1"/>
              </p:cNvSpPr>
              <p:nvPr/>
            </p:nvSpPr>
            <p:spPr bwMode="auto">
              <a:xfrm>
                <a:off x="2207"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2" name="Line 9"/>
              <p:cNvSpPr>
                <a:spLocks noChangeShapeType="1"/>
              </p:cNvSpPr>
              <p:nvPr/>
            </p:nvSpPr>
            <p:spPr bwMode="auto">
              <a:xfrm>
                <a:off x="2461"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3" name="Line 10"/>
              <p:cNvSpPr>
                <a:spLocks noChangeShapeType="1"/>
              </p:cNvSpPr>
              <p:nvPr/>
            </p:nvSpPr>
            <p:spPr bwMode="auto">
              <a:xfrm>
                <a:off x="2714"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4" name="Line 11"/>
              <p:cNvSpPr>
                <a:spLocks noChangeShapeType="1"/>
              </p:cNvSpPr>
              <p:nvPr/>
            </p:nvSpPr>
            <p:spPr bwMode="auto">
              <a:xfrm>
                <a:off x="2967"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5" name="Line 12"/>
              <p:cNvSpPr>
                <a:spLocks noChangeShapeType="1"/>
              </p:cNvSpPr>
              <p:nvPr/>
            </p:nvSpPr>
            <p:spPr bwMode="auto">
              <a:xfrm>
                <a:off x="3220"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6" name="Line 13"/>
              <p:cNvSpPr>
                <a:spLocks noChangeShapeType="1"/>
              </p:cNvSpPr>
              <p:nvPr/>
            </p:nvSpPr>
            <p:spPr bwMode="auto">
              <a:xfrm>
                <a:off x="1701"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7" name="Line 14"/>
              <p:cNvSpPr>
                <a:spLocks noChangeShapeType="1"/>
              </p:cNvSpPr>
              <p:nvPr/>
            </p:nvSpPr>
            <p:spPr bwMode="auto">
              <a:xfrm>
                <a:off x="942" y="369"/>
                <a:ext cx="0" cy="6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grpSp>
        <p:grpSp>
          <p:nvGrpSpPr>
            <p:cNvPr id="18" name="Group 15"/>
            <p:cNvGrpSpPr>
              <a:grpSpLocks/>
            </p:cNvGrpSpPr>
            <p:nvPr/>
          </p:nvGrpSpPr>
          <p:grpSpPr bwMode="auto">
            <a:xfrm>
              <a:off x="3902075" y="15875"/>
              <a:ext cx="1582738" cy="536575"/>
              <a:chOff x="2458" y="10"/>
              <a:chExt cx="997" cy="338"/>
            </a:xfrm>
          </p:grpSpPr>
          <p:sp>
            <p:nvSpPr>
              <p:cNvPr id="19" name="Rectangle 16"/>
              <p:cNvSpPr>
                <a:spLocks noChangeArrowheads="1"/>
              </p:cNvSpPr>
              <p:nvPr/>
            </p:nvSpPr>
            <p:spPr bwMode="auto">
              <a:xfrm>
                <a:off x="2494" y="13"/>
                <a:ext cx="961"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nSpc>
                    <a:spcPct val="100000"/>
                  </a:lnSpc>
                  <a:buClrTx/>
                  <a:buFontTx/>
                  <a:buNone/>
                </a:pPr>
                <a:r>
                  <a:rPr lang="en-GB" altLang="en-US">
                    <a:latin typeface="+mn-lt"/>
                    <a:cs typeface="Segoe UI" panose="020B0502040204020203" pitchFamily="34" charset="0"/>
                  </a:rPr>
                  <a:t>Start pharmacological treatments</a:t>
                </a:r>
              </a:p>
            </p:txBody>
          </p:sp>
          <p:sp>
            <p:nvSpPr>
              <p:cNvPr id="20" name="Line 17"/>
              <p:cNvSpPr>
                <a:spLocks noChangeShapeType="1"/>
              </p:cNvSpPr>
              <p:nvPr/>
            </p:nvSpPr>
            <p:spPr bwMode="auto">
              <a:xfrm>
                <a:off x="2458" y="10"/>
                <a:ext cx="2" cy="338"/>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grpSp>
        <p:grpSp>
          <p:nvGrpSpPr>
            <p:cNvPr id="21" name="Group 18"/>
            <p:cNvGrpSpPr>
              <a:grpSpLocks/>
            </p:cNvGrpSpPr>
            <p:nvPr/>
          </p:nvGrpSpPr>
          <p:grpSpPr bwMode="auto">
            <a:xfrm>
              <a:off x="1090613" y="-14288"/>
              <a:ext cx="1052512" cy="568326"/>
              <a:chOff x="687" y="-9"/>
              <a:chExt cx="663" cy="358"/>
            </a:xfrm>
          </p:grpSpPr>
          <p:sp>
            <p:nvSpPr>
              <p:cNvPr id="22" name="Rectangle 19"/>
              <p:cNvSpPr>
                <a:spLocks noChangeArrowheads="1"/>
              </p:cNvSpPr>
              <p:nvPr/>
            </p:nvSpPr>
            <p:spPr bwMode="auto">
              <a:xfrm>
                <a:off x="705" y="-9"/>
                <a:ext cx="644" cy="2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nSpc>
                    <a:spcPct val="100000"/>
                  </a:lnSpc>
                  <a:buClrTx/>
                  <a:buFontTx/>
                  <a:buNone/>
                </a:pPr>
                <a:r>
                  <a:rPr lang="en-GB" altLang="en-US">
                    <a:latin typeface="+mn-lt"/>
                    <a:cs typeface="Segoe UI" panose="020B0502040204020203" pitchFamily="34" charset="0"/>
                  </a:rPr>
                  <a:t>Start differentiation</a:t>
                </a:r>
              </a:p>
            </p:txBody>
          </p:sp>
          <p:sp>
            <p:nvSpPr>
              <p:cNvPr id="23" name="Line 20"/>
              <p:cNvSpPr>
                <a:spLocks noChangeShapeType="1"/>
              </p:cNvSpPr>
              <p:nvPr/>
            </p:nvSpPr>
            <p:spPr bwMode="auto">
              <a:xfrm>
                <a:off x="687" y="65"/>
                <a:ext cx="0" cy="285"/>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grpSp>
        <p:sp>
          <p:nvSpPr>
            <p:cNvPr id="24" name="Rectangle 21"/>
            <p:cNvSpPr>
              <a:spLocks noChangeArrowheads="1"/>
            </p:cNvSpPr>
            <p:nvPr/>
          </p:nvSpPr>
          <p:spPr bwMode="auto">
            <a:xfrm>
              <a:off x="3906837" y="867505"/>
              <a:ext cx="1528762" cy="138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sz="1600" dirty="0">
                  <a:latin typeface="+mn-lt"/>
                  <a:cs typeface="Segoe UI" panose="020B0502040204020203" pitchFamily="34" charset="0"/>
                </a:rPr>
                <a:t>Time </a:t>
              </a:r>
            </a:p>
            <a:p>
              <a:pPr algn="r">
                <a:lnSpc>
                  <a:spcPct val="100000"/>
                </a:lnSpc>
                <a:buClrTx/>
                <a:buFontTx/>
                <a:buNone/>
              </a:pPr>
              <a:r>
                <a:rPr lang="en-GB" altLang="en-US" sz="1600" dirty="0">
                  <a:latin typeface="+mn-lt"/>
                  <a:cs typeface="Segoe UI" panose="020B0502040204020203" pitchFamily="34" charset="0"/>
                </a:rPr>
                <a:t>(days)</a:t>
              </a:r>
            </a:p>
          </p:txBody>
        </p:sp>
        <p:sp>
          <p:nvSpPr>
            <p:cNvPr id="25" name="Rectangle 22"/>
            <p:cNvSpPr>
              <a:spLocks noChangeArrowheads="1"/>
            </p:cNvSpPr>
            <p:nvPr/>
          </p:nvSpPr>
          <p:spPr bwMode="auto">
            <a:xfrm>
              <a:off x="3902075" y="814388"/>
              <a:ext cx="106363"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26" name="Rectangle 23"/>
            <p:cNvSpPr>
              <a:spLocks noChangeArrowheads="1"/>
            </p:cNvSpPr>
            <p:nvPr/>
          </p:nvSpPr>
          <p:spPr bwMode="auto">
            <a:xfrm>
              <a:off x="3902075" y="974725"/>
              <a:ext cx="100013"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27" name="Rectangle 24"/>
            <p:cNvSpPr>
              <a:spLocks noChangeArrowheads="1"/>
            </p:cNvSpPr>
            <p:nvPr/>
          </p:nvSpPr>
          <p:spPr bwMode="auto">
            <a:xfrm>
              <a:off x="504825" y="781050"/>
              <a:ext cx="539750"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dirty="0" smtClean="0">
                  <a:latin typeface="+mn-lt"/>
                  <a:cs typeface="Segoe UI" panose="020B0502040204020203" pitchFamily="34" charset="0"/>
                </a:rPr>
                <a:t>Diff. M.</a:t>
              </a:r>
              <a:endParaRPr lang="en-GB" altLang="en-US" dirty="0">
                <a:latin typeface="+mn-lt"/>
                <a:cs typeface="Segoe UI" panose="020B0502040204020203" pitchFamily="34" charset="0"/>
              </a:endParaRPr>
            </a:p>
          </p:txBody>
        </p:sp>
        <p:sp>
          <p:nvSpPr>
            <p:cNvPr id="28" name="Rectangle 25"/>
            <p:cNvSpPr>
              <a:spLocks noChangeArrowheads="1"/>
            </p:cNvSpPr>
            <p:nvPr/>
          </p:nvSpPr>
          <p:spPr bwMode="auto">
            <a:xfrm>
              <a:off x="430213" y="942975"/>
              <a:ext cx="614362"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±T±D</a:t>
              </a:r>
            </a:p>
          </p:txBody>
        </p:sp>
        <p:sp>
          <p:nvSpPr>
            <p:cNvPr id="29" name="Rectangle 26"/>
            <p:cNvSpPr>
              <a:spLocks noChangeArrowheads="1"/>
            </p:cNvSpPr>
            <p:nvPr/>
          </p:nvSpPr>
          <p:spPr bwMode="auto">
            <a:xfrm>
              <a:off x="52388" y="1104900"/>
              <a:ext cx="992187" cy="187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30" name="AutoShape 27"/>
            <p:cNvSpPr>
              <a:spLocks/>
            </p:cNvSpPr>
            <p:nvPr/>
          </p:nvSpPr>
          <p:spPr bwMode="auto">
            <a:xfrm>
              <a:off x="457200" y="793750"/>
              <a:ext cx="77788" cy="476250"/>
            </a:xfrm>
            <a:prstGeom prst="leftBrace">
              <a:avLst>
                <a:gd name="adj1" fmla="val 5300"/>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1" name="Rectangle 28"/>
            <p:cNvSpPr>
              <a:spLocks noChangeArrowheads="1"/>
            </p:cNvSpPr>
            <p:nvPr/>
          </p:nvSpPr>
          <p:spPr bwMode="auto">
            <a:xfrm>
              <a:off x="-142875" y="938213"/>
              <a:ext cx="539750" cy="18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0 d</a:t>
              </a:r>
            </a:p>
          </p:txBody>
        </p:sp>
        <p:sp>
          <p:nvSpPr>
            <p:cNvPr id="32" name="Rectangle 29"/>
            <p:cNvSpPr>
              <a:spLocks noChangeArrowheads="1"/>
            </p:cNvSpPr>
            <p:nvPr/>
          </p:nvSpPr>
          <p:spPr bwMode="auto">
            <a:xfrm>
              <a:off x="3505200" y="814388"/>
              <a:ext cx="341313"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3" name="Rectangle 30"/>
            <p:cNvSpPr>
              <a:spLocks noChangeArrowheads="1"/>
            </p:cNvSpPr>
            <p:nvPr/>
          </p:nvSpPr>
          <p:spPr bwMode="auto">
            <a:xfrm>
              <a:off x="3101975" y="814388"/>
              <a:ext cx="341313"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4" name="Rectangle 31"/>
            <p:cNvSpPr>
              <a:spLocks noChangeArrowheads="1"/>
            </p:cNvSpPr>
            <p:nvPr/>
          </p:nvSpPr>
          <p:spPr bwMode="auto">
            <a:xfrm>
              <a:off x="2700338" y="814388"/>
              <a:ext cx="341312"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5" name="Rectangle 32"/>
            <p:cNvSpPr>
              <a:spLocks noChangeArrowheads="1"/>
            </p:cNvSpPr>
            <p:nvPr/>
          </p:nvSpPr>
          <p:spPr bwMode="auto">
            <a:xfrm>
              <a:off x="2297113" y="814388"/>
              <a:ext cx="341312"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6" name="Rectangle 33"/>
            <p:cNvSpPr>
              <a:spLocks noChangeArrowheads="1"/>
            </p:cNvSpPr>
            <p:nvPr/>
          </p:nvSpPr>
          <p:spPr bwMode="auto">
            <a:xfrm>
              <a:off x="1895475" y="814388"/>
              <a:ext cx="341313"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7" name="Rectangle 34"/>
            <p:cNvSpPr>
              <a:spLocks noChangeArrowheads="1"/>
            </p:cNvSpPr>
            <p:nvPr/>
          </p:nvSpPr>
          <p:spPr bwMode="auto">
            <a:xfrm>
              <a:off x="1090613" y="814388"/>
              <a:ext cx="742950"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8" name="Rectangle 35"/>
            <p:cNvSpPr>
              <a:spLocks noChangeArrowheads="1"/>
            </p:cNvSpPr>
            <p:nvPr/>
          </p:nvSpPr>
          <p:spPr bwMode="auto">
            <a:xfrm>
              <a:off x="52388" y="1657350"/>
              <a:ext cx="992187"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39" name="Rectangle 36"/>
            <p:cNvSpPr>
              <a:spLocks noChangeArrowheads="1"/>
            </p:cNvSpPr>
            <p:nvPr/>
          </p:nvSpPr>
          <p:spPr bwMode="auto">
            <a:xfrm>
              <a:off x="457200" y="1333500"/>
              <a:ext cx="587375"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dirty="0">
                  <a:cs typeface="Segoe UI" panose="020B0502040204020203" pitchFamily="34" charset="0"/>
                </a:rPr>
                <a:t>Diff. M.</a:t>
              </a:r>
            </a:p>
          </p:txBody>
        </p:sp>
        <p:sp>
          <p:nvSpPr>
            <p:cNvPr id="40" name="Rectangle 37"/>
            <p:cNvSpPr>
              <a:spLocks noChangeArrowheads="1"/>
            </p:cNvSpPr>
            <p:nvPr/>
          </p:nvSpPr>
          <p:spPr bwMode="auto">
            <a:xfrm>
              <a:off x="430213" y="1495425"/>
              <a:ext cx="614362"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±T±D</a:t>
              </a:r>
            </a:p>
          </p:txBody>
        </p:sp>
        <p:sp>
          <p:nvSpPr>
            <p:cNvPr id="41" name="AutoShape 38"/>
            <p:cNvSpPr>
              <a:spLocks/>
            </p:cNvSpPr>
            <p:nvPr/>
          </p:nvSpPr>
          <p:spPr bwMode="auto">
            <a:xfrm>
              <a:off x="457200" y="1346200"/>
              <a:ext cx="77788" cy="479425"/>
            </a:xfrm>
            <a:prstGeom prst="leftBrace">
              <a:avLst>
                <a:gd name="adj1" fmla="val 5336"/>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2" name="Rectangle 39"/>
            <p:cNvSpPr>
              <a:spLocks noChangeArrowheads="1"/>
            </p:cNvSpPr>
            <p:nvPr/>
          </p:nvSpPr>
          <p:spPr bwMode="auto">
            <a:xfrm>
              <a:off x="-142875" y="1490663"/>
              <a:ext cx="539750" cy="187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1 d</a:t>
              </a:r>
            </a:p>
          </p:txBody>
        </p:sp>
        <p:sp>
          <p:nvSpPr>
            <p:cNvPr id="43" name="Rectangle 40"/>
            <p:cNvSpPr>
              <a:spLocks noChangeArrowheads="1"/>
            </p:cNvSpPr>
            <p:nvPr/>
          </p:nvSpPr>
          <p:spPr bwMode="auto">
            <a:xfrm>
              <a:off x="3505200" y="1365250"/>
              <a:ext cx="341313"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4" name="Rectangle 41"/>
            <p:cNvSpPr>
              <a:spLocks noChangeArrowheads="1"/>
            </p:cNvSpPr>
            <p:nvPr/>
          </p:nvSpPr>
          <p:spPr bwMode="auto">
            <a:xfrm>
              <a:off x="3101975" y="1365250"/>
              <a:ext cx="341313"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5" name="Rectangle 42"/>
            <p:cNvSpPr>
              <a:spLocks noChangeArrowheads="1"/>
            </p:cNvSpPr>
            <p:nvPr/>
          </p:nvSpPr>
          <p:spPr bwMode="auto">
            <a:xfrm>
              <a:off x="2700338" y="1365250"/>
              <a:ext cx="341312"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6" name="Rectangle 43"/>
            <p:cNvSpPr>
              <a:spLocks noChangeArrowheads="1"/>
            </p:cNvSpPr>
            <p:nvPr/>
          </p:nvSpPr>
          <p:spPr bwMode="auto">
            <a:xfrm>
              <a:off x="2297113" y="1365250"/>
              <a:ext cx="341312"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7" name="Rectangle 44"/>
            <p:cNvSpPr>
              <a:spLocks noChangeArrowheads="1"/>
            </p:cNvSpPr>
            <p:nvPr/>
          </p:nvSpPr>
          <p:spPr bwMode="auto">
            <a:xfrm>
              <a:off x="1895475" y="1365250"/>
              <a:ext cx="341313"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8" name="Rectangle 45"/>
            <p:cNvSpPr>
              <a:spLocks noChangeArrowheads="1"/>
            </p:cNvSpPr>
            <p:nvPr/>
          </p:nvSpPr>
          <p:spPr bwMode="auto">
            <a:xfrm>
              <a:off x="1090613" y="1365250"/>
              <a:ext cx="742950"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49" name="Rectangle 46"/>
            <p:cNvSpPr>
              <a:spLocks noChangeArrowheads="1"/>
            </p:cNvSpPr>
            <p:nvPr/>
          </p:nvSpPr>
          <p:spPr bwMode="auto">
            <a:xfrm>
              <a:off x="4195763" y="1365250"/>
              <a:ext cx="114300"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0" name="Rectangle 47"/>
            <p:cNvSpPr>
              <a:spLocks noChangeArrowheads="1"/>
            </p:cNvSpPr>
            <p:nvPr/>
          </p:nvSpPr>
          <p:spPr bwMode="auto">
            <a:xfrm>
              <a:off x="4200525" y="1527175"/>
              <a:ext cx="109538"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1" name="Rectangle 48"/>
            <p:cNvSpPr>
              <a:spLocks noChangeArrowheads="1"/>
            </p:cNvSpPr>
            <p:nvPr/>
          </p:nvSpPr>
          <p:spPr bwMode="auto">
            <a:xfrm>
              <a:off x="3902075" y="1365250"/>
              <a:ext cx="234950" cy="122238"/>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2" name="Rectangle 49"/>
            <p:cNvSpPr>
              <a:spLocks noChangeArrowheads="1"/>
            </p:cNvSpPr>
            <p:nvPr/>
          </p:nvSpPr>
          <p:spPr bwMode="auto">
            <a:xfrm>
              <a:off x="3902075" y="1527175"/>
              <a:ext cx="234950"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3" name="Rectangle 50"/>
            <p:cNvSpPr>
              <a:spLocks noChangeArrowheads="1"/>
            </p:cNvSpPr>
            <p:nvPr/>
          </p:nvSpPr>
          <p:spPr bwMode="auto">
            <a:xfrm>
              <a:off x="477837" y="1900238"/>
              <a:ext cx="566738" cy="18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dirty="0">
                  <a:cs typeface="Segoe UI" panose="020B0502040204020203" pitchFamily="34" charset="0"/>
                </a:rPr>
                <a:t>Diff. M.</a:t>
              </a:r>
            </a:p>
          </p:txBody>
        </p:sp>
        <p:sp>
          <p:nvSpPr>
            <p:cNvPr id="54" name="Rectangle 51"/>
            <p:cNvSpPr>
              <a:spLocks noChangeArrowheads="1"/>
            </p:cNvSpPr>
            <p:nvPr/>
          </p:nvSpPr>
          <p:spPr bwMode="auto">
            <a:xfrm>
              <a:off x="430213" y="2062163"/>
              <a:ext cx="614362" cy="18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±T±D</a:t>
              </a:r>
            </a:p>
          </p:txBody>
        </p:sp>
        <p:sp>
          <p:nvSpPr>
            <p:cNvPr id="55" name="AutoShape 52"/>
            <p:cNvSpPr>
              <a:spLocks/>
            </p:cNvSpPr>
            <p:nvPr/>
          </p:nvSpPr>
          <p:spPr bwMode="auto">
            <a:xfrm>
              <a:off x="457200" y="1912938"/>
              <a:ext cx="77788" cy="476250"/>
            </a:xfrm>
            <a:prstGeom prst="leftBrace">
              <a:avLst>
                <a:gd name="adj1" fmla="val 5300"/>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6" name="Rectangle 53"/>
            <p:cNvSpPr>
              <a:spLocks noChangeArrowheads="1"/>
            </p:cNvSpPr>
            <p:nvPr/>
          </p:nvSpPr>
          <p:spPr bwMode="auto">
            <a:xfrm>
              <a:off x="-142875" y="2057400"/>
              <a:ext cx="539750"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2 d</a:t>
              </a:r>
            </a:p>
          </p:txBody>
        </p:sp>
        <p:sp>
          <p:nvSpPr>
            <p:cNvPr id="57" name="Rectangle 54"/>
            <p:cNvSpPr>
              <a:spLocks noChangeArrowheads="1"/>
            </p:cNvSpPr>
            <p:nvPr/>
          </p:nvSpPr>
          <p:spPr bwMode="auto">
            <a:xfrm>
              <a:off x="3505200" y="1928813"/>
              <a:ext cx="341313"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8" name="Rectangle 55"/>
            <p:cNvSpPr>
              <a:spLocks noChangeArrowheads="1"/>
            </p:cNvSpPr>
            <p:nvPr/>
          </p:nvSpPr>
          <p:spPr bwMode="auto">
            <a:xfrm>
              <a:off x="3101975" y="1928813"/>
              <a:ext cx="341313"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59" name="Rectangle 56"/>
            <p:cNvSpPr>
              <a:spLocks noChangeArrowheads="1"/>
            </p:cNvSpPr>
            <p:nvPr/>
          </p:nvSpPr>
          <p:spPr bwMode="auto">
            <a:xfrm>
              <a:off x="2700338" y="1928813"/>
              <a:ext cx="341312"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0" name="Rectangle 57"/>
            <p:cNvSpPr>
              <a:spLocks noChangeArrowheads="1"/>
            </p:cNvSpPr>
            <p:nvPr/>
          </p:nvSpPr>
          <p:spPr bwMode="auto">
            <a:xfrm>
              <a:off x="2297113" y="1928813"/>
              <a:ext cx="341312"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1" name="Rectangle 58"/>
            <p:cNvSpPr>
              <a:spLocks noChangeArrowheads="1"/>
            </p:cNvSpPr>
            <p:nvPr/>
          </p:nvSpPr>
          <p:spPr bwMode="auto">
            <a:xfrm>
              <a:off x="1895475" y="1928813"/>
              <a:ext cx="341313"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2" name="Rectangle 59"/>
            <p:cNvSpPr>
              <a:spLocks noChangeArrowheads="1"/>
            </p:cNvSpPr>
            <p:nvPr/>
          </p:nvSpPr>
          <p:spPr bwMode="auto">
            <a:xfrm>
              <a:off x="1090613" y="1928813"/>
              <a:ext cx="742950"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3" name="Rectangle 60"/>
            <p:cNvSpPr>
              <a:spLocks noChangeArrowheads="1"/>
            </p:cNvSpPr>
            <p:nvPr/>
          </p:nvSpPr>
          <p:spPr bwMode="auto">
            <a:xfrm>
              <a:off x="4595813" y="1928813"/>
              <a:ext cx="114300"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4" name="Rectangle 61"/>
            <p:cNvSpPr>
              <a:spLocks noChangeArrowheads="1"/>
            </p:cNvSpPr>
            <p:nvPr/>
          </p:nvSpPr>
          <p:spPr bwMode="auto">
            <a:xfrm>
              <a:off x="4600575" y="2093913"/>
              <a:ext cx="107950"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5" name="Rectangle 62"/>
            <p:cNvSpPr>
              <a:spLocks noChangeArrowheads="1"/>
            </p:cNvSpPr>
            <p:nvPr/>
          </p:nvSpPr>
          <p:spPr bwMode="auto">
            <a:xfrm>
              <a:off x="4302125" y="1928813"/>
              <a:ext cx="250825"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6" name="Rectangle 63"/>
            <p:cNvSpPr>
              <a:spLocks noChangeArrowheads="1"/>
            </p:cNvSpPr>
            <p:nvPr/>
          </p:nvSpPr>
          <p:spPr bwMode="auto">
            <a:xfrm>
              <a:off x="4302125" y="2093913"/>
              <a:ext cx="250825"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67" name="Rectangle 64"/>
            <p:cNvSpPr>
              <a:spLocks noChangeArrowheads="1"/>
            </p:cNvSpPr>
            <p:nvPr/>
          </p:nvSpPr>
          <p:spPr bwMode="auto">
            <a:xfrm>
              <a:off x="477837" y="2432050"/>
              <a:ext cx="566738"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r>
                <a:rPr lang="en-GB" altLang="en-US" dirty="0">
                  <a:cs typeface="Segoe UI" panose="020B0502040204020203" pitchFamily="34" charset="0"/>
                </a:rPr>
                <a:t>Diff. M</a:t>
              </a:r>
              <a:r>
                <a:rPr lang="en-GB" altLang="en-US" dirty="0" smtClean="0">
                  <a:cs typeface="Segoe UI" panose="020B0502040204020203" pitchFamily="34" charset="0"/>
                </a:rPr>
                <a:t>.</a:t>
              </a:r>
              <a:endParaRPr lang="en-GB" altLang="en-US" dirty="0">
                <a:latin typeface="+mn-lt"/>
                <a:cs typeface="Segoe UI" panose="020B0502040204020203" pitchFamily="34" charset="0"/>
              </a:endParaRPr>
            </a:p>
          </p:txBody>
        </p:sp>
        <p:sp>
          <p:nvSpPr>
            <p:cNvPr id="68" name="Rectangle 65"/>
            <p:cNvSpPr>
              <a:spLocks noChangeArrowheads="1"/>
            </p:cNvSpPr>
            <p:nvPr/>
          </p:nvSpPr>
          <p:spPr bwMode="auto">
            <a:xfrm>
              <a:off x="430213" y="2595563"/>
              <a:ext cx="614362" cy="18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±T±D</a:t>
              </a:r>
            </a:p>
          </p:txBody>
        </p:sp>
        <p:sp>
          <p:nvSpPr>
            <p:cNvPr id="69" name="AutoShape 66"/>
            <p:cNvSpPr>
              <a:spLocks/>
            </p:cNvSpPr>
            <p:nvPr/>
          </p:nvSpPr>
          <p:spPr bwMode="auto">
            <a:xfrm>
              <a:off x="457200" y="2446338"/>
              <a:ext cx="77788" cy="477837"/>
            </a:xfrm>
            <a:prstGeom prst="leftBrace">
              <a:avLst>
                <a:gd name="adj1" fmla="val 5318"/>
                <a:gd name="adj2" fmla="val 50000"/>
              </a:avLst>
            </a:prstGeom>
            <a:noFill/>
            <a:ln w="93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0" name="Rectangle 67"/>
            <p:cNvSpPr>
              <a:spLocks noChangeArrowheads="1"/>
            </p:cNvSpPr>
            <p:nvPr/>
          </p:nvSpPr>
          <p:spPr bwMode="auto">
            <a:xfrm>
              <a:off x="-142875" y="2590800"/>
              <a:ext cx="539750"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3 d</a:t>
              </a:r>
            </a:p>
          </p:txBody>
        </p:sp>
        <p:sp>
          <p:nvSpPr>
            <p:cNvPr id="71" name="Rectangle 68"/>
            <p:cNvSpPr>
              <a:spLocks noChangeArrowheads="1"/>
            </p:cNvSpPr>
            <p:nvPr/>
          </p:nvSpPr>
          <p:spPr bwMode="auto">
            <a:xfrm>
              <a:off x="3505200" y="2462213"/>
              <a:ext cx="341313"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2" name="Rectangle 69"/>
            <p:cNvSpPr>
              <a:spLocks noChangeArrowheads="1"/>
            </p:cNvSpPr>
            <p:nvPr/>
          </p:nvSpPr>
          <p:spPr bwMode="auto">
            <a:xfrm>
              <a:off x="3101975" y="2462213"/>
              <a:ext cx="341313"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3" name="Rectangle 70"/>
            <p:cNvSpPr>
              <a:spLocks noChangeArrowheads="1"/>
            </p:cNvSpPr>
            <p:nvPr/>
          </p:nvSpPr>
          <p:spPr bwMode="auto">
            <a:xfrm>
              <a:off x="2700338" y="2462213"/>
              <a:ext cx="341312"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4" name="Rectangle 71"/>
            <p:cNvSpPr>
              <a:spLocks noChangeArrowheads="1"/>
            </p:cNvSpPr>
            <p:nvPr/>
          </p:nvSpPr>
          <p:spPr bwMode="auto">
            <a:xfrm>
              <a:off x="2297113" y="2462213"/>
              <a:ext cx="341312"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5" name="Rectangle 72"/>
            <p:cNvSpPr>
              <a:spLocks noChangeArrowheads="1"/>
            </p:cNvSpPr>
            <p:nvPr/>
          </p:nvSpPr>
          <p:spPr bwMode="auto">
            <a:xfrm>
              <a:off x="1895475" y="2462213"/>
              <a:ext cx="341313"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6" name="Rectangle 73"/>
            <p:cNvSpPr>
              <a:spLocks noChangeArrowheads="1"/>
            </p:cNvSpPr>
            <p:nvPr/>
          </p:nvSpPr>
          <p:spPr bwMode="auto">
            <a:xfrm>
              <a:off x="1090613" y="2462213"/>
              <a:ext cx="742950"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7" name="Rectangle 74"/>
            <p:cNvSpPr>
              <a:spLocks noChangeArrowheads="1"/>
            </p:cNvSpPr>
            <p:nvPr/>
          </p:nvSpPr>
          <p:spPr bwMode="auto">
            <a:xfrm>
              <a:off x="5002213" y="2462213"/>
              <a:ext cx="114300"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8" name="Rectangle 75"/>
            <p:cNvSpPr>
              <a:spLocks noChangeArrowheads="1"/>
            </p:cNvSpPr>
            <p:nvPr/>
          </p:nvSpPr>
          <p:spPr bwMode="auto">
            <a:xfrm>
              <a:off x="5008563" y="2627313"/>
              <a:ext cx="109537"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79" name="Rectangle 76"/>
            <p:cNvSpPr>
              <a:spLocks noChangeArrowheads="1"/>
            </p:cNvSpPr>
            <p:nvPr/>
          </p:nvSpPr>
          <p:spPr bwMode="auto">
            <a:xfrm>
              <a:off x="4708525" y="2462213"/>
              <a:ext cx="255588"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0" name="Rectangle 77"/>
            <p:cNvSpPr>
              <a:spLocks noChangeArrowheads="1"/>
            </p:cNvSpPr>
            <p:nvPr/>
          </p:nvSpPr>
          <p:spPr bwMode="auto">
            <a:xfrm>
              <a:off x="4708525" y="2627313"/>
              <a:ext cx="255588"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1" name="Rectangle 78"/>
            <p:cNvSpPr>
              <a:spLocks noChangeArrowheads="1"/>
            </p:cNvSpPr>
            <p:nvPr/>
          </p:nvSpPr>
          <p:spPr bwMode="auto">
            <a:xfrm>
              <a:off x="3902075" y="1928813"/>
              <a:ext cx="319088" cy="12065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2" name="Rectangle 79"/>
            <p:cNvSpPr>
              <a:spLocks noChangeArrowheads="1"/>
            </p:cNvSpPr>
            <p:nvPr/>
          </p:nvSpPr>
          <p:spPr bwMode="auto">
            <a:xfrm>
              <a:off x="3902075" y="2093913"/>
              <a:ext cx="319088"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3" name="Rectangle 80"/>
            <p:cNvSpPr>
              <a:spLocks noChangeArrowheads="1"/>
            </p:cNvSpPr>
            <p:nvPr/>
          </p:nvSpPr>
          <p:spPr bwMode="auto">
            <a:xfrm>
              <a:off x="3902075" y="2462213"/>
              <a:ext cx="341313"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4" name="Rectangle 81"/>
            <p:cNvSpPr>
              <a:spLocks noChangeArrowheads="1"/>
            </p:cNvSpPr>
            <p:nvPr/>
          </p:nvSpPr>
          <p:spPr bwMode="auto">
            <a:xfrm>
              <a:off x="3902075" y="2627313"/>
              <a:ext cx="341313"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5" name="Rectangle 82"/>
            <p:cNvSpPr>
              <a:spLocks noChangeArrowheads="1"/>
            </p:cNvSpPr>
            <p:nvPr/>
          </p:nvSpPr>
          <p:spPr bwMode="auto">
            <a:xfrm>
              <a:off x="4302125" y="2462213"/>
              <a:ext cx="341313" cy="122237"/>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6" name="Rectangle 83"/>
            <p:cNvSpPr>
              <a:spLocks noChangeArrowheads="1"/>
            </p:cNvSpPr>
            <p:nvPr/>
          </p:nvSpPr>
          <p:spPr bwMode="auto">
            <a:xfrm>
              <a:off x="4302125" y="2627313"/>
              <a:ext cx="341313" cy="120650"/>
            </a:xfrm>
            <a:prstGeom prst="rect">
              <a:avLst/>
            </a:prstGeom>
            <a:solidFill>
              <a:srgbClr val="A6A6A6"/>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87" name="Rectangle 84"/>
            <p:cNvSpPr>
              <a:spLocks noChangeArrowheads="1"/>
            </p:cNvSpPr>
            <p:nvPr/>
          </p:nvSpPr>
          <p:spPr bwMode="auto">
            <a:xfrm>
              <a:off x="55563" y="2227263"/>
              <a:ext cx="995362" cy="18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88" name="Rectangle 85"/>
            <p:cNvSpPr>
              <a:spLocks noChangeArrowheads="1"/>
            </p:cNvSpPr>
            <p:nvPr/>
          </p:nvSpPr>
          <p:spPr bwMode="auto">
            <a:xfrm>
              <a:off x="52388" y="2755900"/>
              <a:ext cx="992187" cy="18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89" name="Rectangle 86"/>
            <p:cNvSpPr>
              <a:spLocks noChangeArrowheads="1"/>
            </p:cNvSpPr>
            <p:nvPr/>
          </p:nvSpPr>
          <p:spPr bwMode="auto">
            <a:xfrm>
              <a:off x="3505200" y="1139825"/>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0" name="Rectangle 87"/>
            <p:cNvSpPr>
              <a:spLocks noChangeArrowheads="1"/>
            </p:cNvSpPr>
            <p:nvPr/>
          </p:nvSpPr>
          <p:spPr bwMode="auto">
            <a:xfrm>
              <a:off x="3101975" y="1139825"/>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1" name="Rectangle 88"/>
            <p:cNvSpPr>
              <a:spLocks noChangeArrowheads="1"/>
            </p:cNvSpPr>
            <p:nvPr/>
          </p:nvSpPr>
          <p:spPr bwMode="auto">
            <a:xfrm>
              <a:off x="2700338" y="1139825"/>
              <a:ext cx="341312"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2" name="Rectangle 89"/>
            <p:cNvSpPr>
              <a:spLocks noChangeArrowheads="1"/>
            </p:cNvSpPr>
            <p:nvPr/>
          </p:nvSpPr>
          <p:spPr bwMode="auto">
            <a:xfrm>
              <a:off x="3505200" y="1681163"/>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3" name="Rectangle 90"/>
            <p:cNvSpPr>
              <a:spLocks noChangeArrowheads="1"/>
            </p:cNvSpPr>
            <p:nvPr/>
          </p:nvSpPr>
          <p:spPr bwMode="auto">
            <a:xfrm>
              <a:off x="3101975" y="1681163"/>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4" name="Rectangle 91"/>
            <p:cNvSpPr>
              <a:spLocks noChangeArrowheads="1"/>
            </p:cNvSpPr>
            <p:nvPr/>
          </p:nvSpPr>
          <p:spPr bwMode="auto">
            <a:xfrm>
              <a:off x="2700338" y="1681163"/>
              <a:ext cx="341312"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5" name="Rectangle 92"/>
            <p:cNvSpPr>
              <a:spLocks noChangeArrowheads="1"/>
            </p:cNvSpPr>
            <p:nvPr/>
          </p:nvSpPr>
          <p:spPr bwMode="auto">
            <a:xfrm>
              <a:off x="3902075" y="1681163"/>
              <a:ext cx="234950"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6" name="Rectangle 93"/>
            <p:cNvSpPr>
              <a:spLocks noChangeArrowheads="1"/>
            </p:cNvSpPr>
            <p:nvPr/>
          </p:nvSpPr>
          <p:spPr bwMode="auto">
            <a:xfrm>
              <a:off x="3505200" y="2251075"/>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7" name="Rectangle 94"/>
            <p:cNvSpPr>
              <a:spLocks noChangeArrowheads="1"/>
            </p:cNvSpPr>
            <p:nvPr/>
          </p:nvSpPr>
          <p:spPr bwMode="auto">
            <a:xfrm>
              <a:off x="3101975" y="2251075"/>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8" name="Rectangle 95"/>
            <p:cNvSpPr>
              <a:spLocks noChangeArrowheads="1"/>
            </p:cNvSpPr>
            <p:nvPr/>
          </p:nvSpPr>
          <p:spPr bwMode="auto">
            <a:xfrm>
              <a:off x="2692400" y="2251075"/>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99" name="Rectangle 96"/>
            <p:cNvSpPr>
              <a:spLocks noChangeArrowheads="1"/>
            </p:cNvSpPr>
            <p:nvPr/>
          </p:nvSpPr>
          <p:spPr bwMode="auto">
            <a:xfrm>
              <a:off x="3902075" y="2251075"/>
              <a:ext cx="319088"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100" name="Rectangle 97"/>
            <p:cNvSpPr>
              <a:spLocks noChangeArrowheads="1"/>
            </p:cNvSpPr>
            <p:nvPr/>
          </p:nvSpPr>
          <p:spPr bwMode="auto">
            <a:xfrm>
              <a:off x="4302125" y="2251075"/>
              <a:ext cx="250825"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101" name="Rectangle 98"/>
            <p:cNvSpPr>
              <a:spLocks noChangeArrowheads="1"/>
            </p:cNvSpPr>
            <p:nvPr/>
          </p:nvSpPr>
          <p:spPr bwMode="auto">
            <a:xfrm>
              <a:off x="3902075" y="2789238"/>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102" name="Rectangle 99"/>
            <p:cNvSpPr>
              <a:spLocks noChangeArrowheads="1"/>
            </p:cNvSpPr>
            <p:nvPr/>
          </p:nvSpPr>
          <p:spPr bwMode="auto">
            <a:xfrm>
              <a:off x="3509963" y="2789238"/>
              <a:ext cx="341312"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103" name="Rectangle 100"/>
            <p:cNvSpPr>
              <a:spLocks noChangeArrowheads="1"/>
            </p:cNvSpPr>
            <p:nvPr/>
          </p:nvSpPr>
          <p:spPr bwMode="auto">
            <a:xfrm>
              <a:off x="3097213" y="2789238"/>
              <a:ext cx="341312"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104" name="Rectangle 101"/>
            <p:cNvSpPr>
              <a:spLocks noChangeArrowheads="1"/>
            </p:cNvSpPr>
            <p:nvPr/>
          </p:nvSpPr>
          <p:spPr bwMode="auto">
            <a:xfrm>
              <a:off x="4302125" y="2789238"/>
              <a:ext cx="341313"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105" name="Rectangle 102"/>
            <p:cNvSpPr>
              <a:spLocks noChangeArrowheads="1"/>
            </p:cNvSpPr>
            <p:nvPr/>
          </p:nvSpPr>
          <p:spPr bwMode="auto">
            <a:xfrm>
              <a:off x="4708525" y="2789238"/>
              <a:ext cx="255588"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106" name="Rectangle 103"/>
            <p:cNvSpPr>
              <a:spLocks noChangeArrowheads="1"/>
            </p:cNvSpPr>
            <p:nvPr/>
          </p:nvSpPr>
          <p:spPr bwMode="auto">
            <a:xfrm>
              <a:off x="2701925" y="2789238"/>
              <a:ext cx="344488" cy="12065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grpSp>
    </p:spTree>
    <p:extLst>
      <p:ext uri="{BB962C8B-B14F-4D97-AF65-F5344CB8AC3E}">
        <p14:creationId xmlns:p14="http://schemas.microsoft.com/office/powerpoint/2010/main" val="17497220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7183"/>
            <a:ext cx="7886700" cy="1325563"/>
          </a:xfrm>
        </p:spPr>
        <p:txBody>
          <a:bodyPr/>
          <a:lstStyle/>
          <a:p>
            <a:r>
              <a:rPr lang="en-US" dirty="0" smtClean="0"/>
              <a:t>Protein degradation correlates with phenotype</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7034" y="1402746"/>
            <a:ext cx="8244618" cy="4572036"/>
          </a:xfrm>
          <a:prstGeom prst="rect">
            <a:avLst/>
          </a:prstGeom>
        </p:spPr>
      </p:pic>
      <p:sp>
        <p:nvSpPr>
          <p:cNvPr id="5" name="Rectangle 4"/>
          <p:cNvSpPr/>
          <p:nvPr/>
        </p:nvSpPr>
        <p:spPr>
          <a:xfrm>
            <a:off x="0" y="6334780"/>
            <a:ext cx="9144000" cy="523220"/>
          </a:xfrm>
          <a:prstGeom prst="rect">
            <a:avLst/>
          </a:prstGeom>
        </p:spPr>
        <p:txBody>
          <a:bodyPr wrap="square">
            <a:spAutoFit/>
          </a:bodyPr>
          <a:lstStyle/>
          <a:p>
            <a:pPr marL="285750" indent="-285750">
              <a:buFont typeface="Arial" panose="020B0604020202020204" pitchFamily="34" charset="0"/>
              <a:buChar char="•"/>
            </a:pPr>
            <a:r>
              <a:rPr lang="en-US" sz="1400" dirty="0" smtClean="0"/>
              <a:t>At 24 hour, statistically significant difference between Dexa and </a:t>
            </a:r>
            <a:r>
              <a:rPr lang="en-US" sz="1400" dirty="0" err="1" smtClean="0"/>
              <a:t>Veh</a:t>
            </a:r>
            <a:r>
              <a:rPr lang="en-US" sz="1400" dirty="0" smtClean="0"/>
              <a:t>.</a:t>
            </a:r>
          </a:p>
          <a:p>
            <a:pPr marL="285750" indent="-285750">
              <a:buFont typeface="Arial" panose="020B0604020202020204" pitchFamily="34" charset="0"/>
              <a:buChar char="•"/>
            </a:pPr>
            <a:r>
              <a:rPr lang="en-US" sz="1400" dirty="0"/>
              <a:t>At </a:t>
            </a:r>
            <a:r>
              <a:rPr lang="en-US" sz="1400" dirty="0" smtClean="0"/>
              <a:t>24 hour</a:t>
            </a:r>
            <a:r>
              <a:rPr lang="en-US" sz="1400" dirty="0"/>
              <a:t>, statistically significant difference between Dexa and </a:t>
            </a:r>
            <a:r>
              <a:rPr lang="en-US" sz="1400" dirty="0" smtClean="0"/>
              <a:t>Dexa + 500 </a:t>
            </a:r>
            <a:r>
              <a:rPr lang="en-US" sz="1400" dirty="0" err="1" smtClean="0"/>
              <a:t>nM</a:t>
            </a:r>
            <a:r>
              <a:rPr lang="en-US" sz="1400" dirty="0" smtClean="0"/>
              <a:t> </a:t>
            </a:r>
            <a:r>
              <a:rPr lang="en-US" sz="1400" dirty="0" err="1" smtClean="0"/>
              <a:t>Testo</a:t>
            </a:r>
            <a:r>
              <a:rPr lang="en-US" sz="1400" dirty="0" smtClean="0"/>
              <a:t>.</a:t>
            </a:r>
            <a:endParaRPr lang="en-US" sz="1400" dirty="0"/>
          </a:p>
        </p:txBody>
      </p:sp>
      <p:sp>
        <p:nvSpPr>
          <p:cNvPr id="6" name="Rectangle 5"/>
          <p:cNvSpPr/>
          <p:nvPr/>
        </p:nvSpPr>
        <p:spPr>
          <a:xfrm>
            <a:off x="0" y="3210242"/>
            <a:ext cx="1356852" cy="923330"/>
          </a:xfrm>
          <a:prstGeom prst="rect">
            <a:avLst/>
          </a:prstGeom>
        </p:spPr>
        <p:txBody>
          <a:bodyPr wrap="square">
            <a:spAutoFit/>
          </a:bodyPr>
          <a:lstStyle/>
          <a:p>
            <a:pPr algn="r"/>
            <a:r>
              <a:rPr lang="en-US" dirty="0" smtClean="0"/>
              <a:t>medium to cell protein tracer ratio</a:t>
            </a:r>
            <a:endParaRPr lang="en-US" dirty="0"/>
          </a:p>
        </p:txBody>
      </p:sp>
    </p:spTree>
    <p:extLst>
      <p:ext uri="{BB962C8B-B14F-4D97-AF65-F5344CB8AC3E}">
        <p14:creationId xmlns:p14="http://schemas.microsoft.com/office/powerpoint/2010/main" val="16149681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Inhibitor tests in vitro</a:t>
            </a:r>
            <a:endParaRPr lang="en-US" dirty="0"/>
          </a:p>
        </p:txBody>
      </p:sp>
      <p:grpSp>
        <p:nvGrpSpPr>
          <p:cNvPr id="41" name="Group 40"/>
          <p:cNvGrpSpPr/>
          <p:nvPr/>
        </p:nvGrpSpPr>
        <p:grpSpPr>
          <a:xfrm>
            <a:off x="0" y="2513564"/>
            <a:ext cx="8841474" cy="2762979"/>
            <a:chOff x="19050" y="-147598"/>
            <a:chExt cx="5456238" cy="1795423"/>
          </a:xfrm>
        </p:grpSpPr>
        <p:grpSp>
          <p:nvGrpSpPr>
            <p:cNvPr id="4" name="Group 1"/>
            <p:cNvGrpSpPr>
              <a:grpSpLocks/>
            </p:cNvGrpSpPr>
            <p:nvPr/>
          </p:nvGrpSpPr>
          <p:grpSpPr bwMode="auto">
            <a:xfrm>
              <a:off x="104775" y="698500"/>
              <a:ext cx="5370513" cy="95250"/>
              <a:chOff x="66" y="440"/>
              <a:chExt cx="3383" cy="60"/>
            </a:xfrm>
          </p:grpSpPr>
          <p:sp>
            <p:nvSpPr>
              <p:cNvPr id="5" name="Line 2"/>
              <p:cNvSpPr>
                <a:spLocks noChangeShapeType="1"/>
              </p:cNvSpPr>
              <p:nvPr/>
            </p:nvSpPr>
            <p:spPr bwMode="auto">
              <a:xfrm>
                <a:off x="66" y="473"/>
                <a:ext cx="3383" cy="0"/>
              </a:xfrm>
              <a:prstGeom prst="line">
                <a:avLst/>
              </a:prstGeom>
              <a:noFill/>
              <a:ln w="12600" cap="sq">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6" name="Line 3"/>
              <p:cNvSpPr>
                <a:spLocks noChangeShapeType="1"/>
              </p:cNvSpPr>
              <p:nvPr/>
            </p:nvSpPr>
            <p:spPr bwMode="auto">
              <a:xfrm>
                <a:off x="698"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7" name="Line 4"/>
              <p:cNvSpPr>
                <a:spLocks noChangeShapeType="1"/>
              </p:cNvSpPr>
              <p:nvPr/>
            </p:nvSpPr>
            <p:spPr bwMode="auto">
              <a:xfrm>
                <a:off x="983"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8" name="Line 5"/>
              <p:cNvSpPr>
                <a:spLocks noChangeShapeType="1"/>
              </p:cNvSpPr>
              <p:nvPr/>
            </p:nvSpPr>
            <p:spPr bwMode="auto">
              <a:xfrm>
                <a:off x="1557"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9" name="Line 6"/>
              <p:cNvSpPr>
                <a:spLocks noChangeShapeType="1"/>
              </p:cNvSpPr>
              <p:nvPr/>
            </p:nvSpPr>
            <p:spPr bwMode="auto">
              <a:xfrm>
                <a:off x="1844"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0" name="Line 7"/>
              <p:cNvSpPr>
                <a:spLocks noChangeShapeType="1"/>
              </p:cNvSpPr>
              <p:nvPr/>
            </p:nvSpPr>
            <p:spPr bwMode="auto">
              <a:xfrm>
                <a:off x="2131"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1" name="Line 8"/>
              <p:cNvSpPr>
                <a:spLocks noChangeShapeType="1"/>
              </p:cNvSpPr>
              <p:nvPr/>
            </p:nvSpPr>
            <p:spPr bwMode="auto">
              <a:xfrm>
                <a:off x="2418"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2" name="Line 9"/>
              <p:cNvSpPr>
                <a:spLocks noChangeShapeType="1"/>
              </p:cNvSpPr>
              <p:nvPr/>
            </p:nvSpPr>
            <p:spPr bwMode="auto">
              <a:xfrm>
                <a:off x="2703"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3" name="Line 10"/>
              <p:cNvSpPr>
                <a:spLocks noChangeShapeType="1"/>
              </p:cNvSpPr>
              <p:nvPr/>
            </p:nvSpPr>
            <p:spPr bwMode="auto">
              <a:xfrm>
                <a:off x="1270"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4" name="Line 11"/>
              <p:cNvSpPr>
                <a:spLocks noChangeShapeType="1"/>
              </p:cNvSpPr>
              <p:nvPr/>
            </p:nvSpPr>
            <p:spPr bwMode="auto">
              <a:xfrm>
                <a:off x="411" y="440"/>
                <a:ext cx="0" cy="60"/>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grpSp>
        <p:sp>
          <p:nvSpPr>
            <p:cNvPr id="15" name="Rectangle 12"/>
            <p:cNvSpPr>
              <a:spLocks noChangeArrowheads="1"/>
            </p:cNvSpPr>
            <p:nvPr/>
          </p:nvSpPr>
          <p:spPr bwMode="auto">
            <a:xfrm>
              <a:off x="3870325" y="42863"/>
              <a:ext cx="872596"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 pos="13716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ea typeface="Droid Sans Fallback"/>
                  <a:cs typeface="Droid Sans Fallback"/>
                </a:defRPr>
              </a:lvl9pPr>
            </a:lstStyle>
            <a:p>
              <a:pPr>
                <a:lnSpc>
                  <a:spcPct val="100000"/>
                </a:lnSpc>
                <a:buClrTx/>
                <a:buFontTx/>
                <a:buNone/>
              </a:pPr>
              <a:r>
                <a:rPr lang="en-GB" altLang="en-US" dirty="0" smtClean="0">
                  <a:latin typeface="+mn-lt"/>
                  <a:cs typeface="Segoe UI" panose="020B0502040204020203" pitchFamily="34" charset="0"/>
                </a:rPr>
                <a:t>Start steroid</a:t>
              </a:r>
              <a:endParaRPr lang="en-GB" altLang="en-US" dirty="0">
                <a:latin typeface="+mn-lt"/>
                <a:cs typeface="Segoe UI" panose="020B0502040204020203" pitchFamily="34" charset="0"/>
              </a:endParaRPr>
            </a:p>
            <a:p>
              <a:pPr>
                <a:lnSpc>
                  <a:spcPct val="100000"/>
                </a:lnSpc>
                <a:buClrTx/>
                <a:buFontTx/>
                <a:buNone/>
              </a:pPr>
              <a:r>
                <a:rPr lang="en-GB" altLang="en-US" dirty="0">
                  <a:latin typeface="+mn-lt"/>
                  <a:cs typeface="Segoe UI" panose="020B0502040204020203" pitchFamily="34" charset="0"/>
                </a:rPr>
                <a:t>treatments</a:t>
              </a:r>
            </a:p>
          </p:txBody>
        </p:sp>
        <p:sp>
          <p:nvSpPr>
            <p:cNvPr id="16" name="Line 13"/>
            <p:cNvSpPr>
              <a:spLocks noChangeShapeType="1"/>
            </p:cNvSpPr>
            <p:nvPr/>
          </p:nvSpPr>
          <p:spPr bwMode="auto">
            <a:xfrm>
              <a:off x="3835400" y="30163"/>
              <a:ext cx="3175" cy="647700"/>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7" name="Rectangle 14"/>
            <p:cNvSpPr>
              <a:spLocks noChangeArrowheads="1"/>
            </p:cNvSpPr>
            <p:nvPr/>
          </p:nvSpPr>
          <p:spPr bwMode="auto">
            <a:xfrm>
              <a:off x="682625" y="138113"/>
              <a:ext cx="1316038"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nSpc>
                  <a:spcPct val="100000"/>
                </a:lnSpc>
                <a:buClrTx/>
                <a:buFontTx/>
                <a:buNone/>
              </a:pPr>
              <a:r>
                <a:rPr lang="en-GB" altLang="en-US">
                  <a:latin typeface="+mn-lt"/>
                  <a:cs typeface="Segoe UI" panose="020B0502040204020203" pitchFamily="34" charset="0"/>
                </a:rPr>
                <a:t>Start</a:t>
              </a:r>
            </a:p>
            <a:p>
              <a:pPr>
                <a:lnSpc>
                  <a:spcPct val="100000"/>
                </a:lnSpc>
                <a:buClrTx/>
                <a:buFontTx/>
                <a:buNone/>
              </a:pPr>
              <a:r>
                <a:rPr lang="en-GB" altLang="en-US">
                  <a:latin typeface="+mn-lt"/>
                  <a:cs typeface="Segoe UI" panose="020B0502040204020203" pitchFamily="34" charset="0"/>
                </a:rPr>
                <a:t>differentiation</a:t>
              </a:r>
            </a:p>
          </p:txBody>
        </p:sp>
        <p:sp>
          <p:nvSpPr>
            <p:cNvPr id="18" name="Line 15"/>
            <p:cNvSpPr>
              <a:spLocks noChangeShapeType="1"/>
            </p:cNvSpPr>
            <p:nvPr/>
          </p:nvSpPr>
          <p:spPr bwMode="auto">
            <a:xfrm>
              <a:off x="655638" y="214313"/>
              <a:ext cx="3175" cy="468312"/>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19" name="Rectangle 16"/>
            <p:cNvSpPr>
              <a:spLocks noChangeArrowheads="1"/>
            </p:cNvSpPr>
            <p:nvPr/>
          </p:nvSpPr>
          <p:spPr bwMode="auto">
            <a:xfrm>
              <a:off x="4249738" y="800100"/>
              <a:ext cx="1182687"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sz="1600">
                  <a:latin typeface="+mn-lt"/>
                  <a:cs typeface="Segoe UI" panose="020B0502040204020203" pitchFamily="34" charset="0"/>
                </a:rPr>
                <a:t>Time (days)</a:t>
              </a:r>
            </a:p>
          </p:txBody>
        </p:sp>
        <p:sp>
          <p:nvSpPr>
            <p:cNvPr id="20" name="Rectangle 17"/>
            <p:cNvSpPr>
              <a:spLocks noChangeArrowheads="1"/>
            </p:cNvSpPr>
            <p:nvPr/>
          </p:nvSpPr>
          <p:spPr bwMode="auto">
            <a:xfrm>
              <a:off x="1343025" y="1160463"/>
              <a:ext cx="1049338" cy="19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US" altLang="en-US">
                  <a:latin typeface="+mn-lt"/>
                </a:rPr>
                <a:t>³</a:t>
              </a:r>
              <a:r>
                <a:rPr lang="en-GB" altLang="en-US">
                  <a:latin typeface="+mn-lt"/>
                  <a:cs typeface="Segoe UI" panose="020B0502040204020203" pitchFamily="34" charset="0"/>
                </a:rPr>
                <a:t>H-Phe</a:t>
              </a:r>
            </a:p>
          </p:txBody>
        </p:sp>
        <p:sp>
          <p:nvSpPr>
            <p:cNvPr id="21" name="Rectangle 18"/>
            <p:cNvSpPr>
              <a:spLocks noChangeArrowheads="1"/>
            </p:cNvSpPr>
            <p:nvPr/>
          </p:nvSpPr>
          <p:spPr bwMode="auto">
            <a:xfrm>
              <a:off x="19050" y="825500"/>
              <a:ext cx="571500" cy="192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dirty="0" smtClean="0">
                  <a:latin typeface="+mn-lt"/>
                  <a:cs typeface="Segoe UI" panose="020B0502040204020203" pitchFamily="34" charset="0"/>
                </a:rPr>
                <a:t>Diff. M.</a:t>
              </a:r>
              <a:endParaRPr lang="en-GB" altLang="en-US" dirty="0">
                <a:latin typeface="+mn-lt"/>
                <a:cs typeface="Segoe UI" panose="020B0502040204020203" pitchFamily="34" charset="0"/>
              </a:endParaRPr>
            </a:p>
          </p:txBody>
        </p:sp>
        <p:sp>
          <p:nvSpPr>
            <p:cNvPr id="22" name="Rectangle 19"/>
            <p:cNvSpPr>
              <a:spLocks noChangeArrowheads="1"/>
            </p:cNvSpPr>
            <p:nvPr/>
          </p:nvSpPr>
          <p:spPr bwMode="auto">
            <a:xfrm>
              <a:off x="1739900" y="992188"/>
              <a:ext cx="650875" cy="19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7880" tIns="0" rIns="0" bIns="0" anchor="ctr"/>
            <a:lstStyle>
              <a:lvl1pPr>
                <a:tabLst>
                  <a:tab pos="457200" algn="l"/>
                </a:tabLst>
                <a:defRPr>
                  <a:solidFill>
                    <a:srgbClr val="000000"/>
                  </a:solidFill>
                  <a:latin typeface="Arial" panose="020B0604020202020204" pitchFamily="34" charset="0"/>
                  <a:ea typeface="Droid Sans Fallback"/>
                  <a:cs typeface="Droid Sans Fallback"/>
                </a:defRPr>
              </a:lvl1pPr>
              <a:lvl2pPr>
                <a:tabLst>
                  <a:tab pos="457200" algn="l"/>
                </a:tabLst>
                <a:defRPr>
                  <a:solidFill>
                    <a:srgbClr val="000000"/>
                  </a:solidFill>
                  <a:latin typeface="Arial" panose="020B0604020202020204" pitchFamily="34" charset="0"/>
                  <a:ea typeface="Droid Sans Fallback"/>
                  <a:cs typeface="Droid Sans Fallback"/>
                </a:defRPr>
              </a:lvl2pPr>
              <a:lvl3pPr>
                <a:tabLst>
                  <a:tab pos="457200" algn="l"/>
                </a:tabLst>
                <a:defRPr>
                  <a:solidFill>
                    <a:srgbClr val="000000"/>
                  </a:solidFill>
                  <a:latin typeface="Arial" panose="020B0604020202020204" pitchFamily="34" charset="0"/>
                  <a:ea typeface="Droid Sans Fallback"/>
                  <a:cs typeface="Droid Sans Fallback"/>
                </a:defRPr>
              </a:lvl3pPr>
              <a:lvl4pPr>
                <a:tabLst>
                  <a:tab pos="457200" algn="l"/>
                </a:tabLst>
                <a:defRPr>
                  <a:solidFill>
                    <a:srgbClr val="000000"/>
                  </a:solidFill>
                  <a:latin typeface="Arial" panose="020B0604020202020204" pitchFamily="34" charset="0"/>
                  <a:ea typeface="Droid Sans Fallback"/>
                  <a:cs typeface="Droid Sans Fallback"/>
                </a:defRPr>
              </a:lvl4pPr>
              <a:lvl5pPr>
                <a:tabLst>
                  <a:tab pos="4572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ea typeface="Droid Sans Fallback"/>
                  <a:cs typeface="Droid Sans Fallback"/>
                </a:defRPr>
              </a:lvl9pPr>
            </a:lstStyle>
            <a:p>
              <a:pPr algn="r">
                <a:lnSpc>
                  <a:spcPct val="100000"/>
                </a:lnSpc>
                <a:buClrTx/>
                <a:buFontTx/>
                <a:buNone/>
              </a:pPr>
              <a:r>
                <a:rPr lang="en-GB" altLang="en-US">
                  <a:latin typeface="+mn-lt"/>
                  <a:cs typeface="Segoe UI" panose="020B0502040204020203" pitchFamily="34" charset="0"/>
                </a:rPr>
                <a:t>±T±D</a:t>
              </a:r>
            </a:p>
          </p:txBody>
        </p:sp>
        <p:sp>
          <p:nvSpPr>
            <p:cNvPr id="23" name="Rectangle 20"/>
            <p:cNvSpPr>
              <a:spLocks noChangeArrowheads="1"/>
            </p:cNvSpPr>
            <p:nvPr/>
          </p:nvSpPr>
          <p:spPr bwMode="auto">
            <a:xfrm>
              <a:off x="1560513" y="849313"/>
              <a:ext cx="390525" cy="12700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24" name="Rectangle 21"/>
            <p:cNvSpPr>
              <a:spLocks noChangeArrowheads="1"/>
            </p:cNvSpPr>
            <p:nvPr/>
          </p:nvSpPr>
          <p:spPr bwMode="auto">
            <a:xfrm>
              <a:off x="649288" y="849313"/>
              <a:ext cx="858837" cy="12700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25" name="Rectangle 22"/>
            <p:cNvSpPr>
              <a:spLocks noChangeArrowheads="1"/>
            </p:cNvSpPr>
            <p:nvPr/>
          </p:nvSpPr>
          <p:spPr bwMode="auto">
            <a:xfrm>
              <a:off x="2783183" y="-147598"/>
              <a:ext cx="759823" cy="553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b" anchorCtr="1">
              <a:spAutoFit/>
            </a:bodyPr>
            <a:lstStyle/>
            <a:p>
              <a:pPr algn="ctr">
                <a:lnSpc>
                  <a:spcPct val="100000"/>
                </a:lnSpc>
                <a:buClrTx/>
                <a:buFontTx/>
                <a:buNone/>
              </a:pPr>
              <a:r>
                <a:rPr lang="en-GB" altLang="en-US">
                  <a:solidFill>
                    <a:srgbClr val="000000"/>
                  </a:solidFill>
                  <a:cs typeface="Segoe UI" panose="020B0502040204020203" pitchFamily="34" charset="0"/>
                </a:rPr>
                <a:t>Protein</a:t>
              </a:r>
            </a:p>
            <a:p>
              <a:pPr algn="ctr">
                <a:lnSpc>
                  <a:spcPct val="100000"/>
                </a:lnSpc>
                <a:buClrTx/>
                <a:buFontTx/>
                <a:buNone/>
              </a:pPr>
              <a:r>
                <a:rPr lang="en-GB" altLang="en-US">
                  <a:solidFill>
                    <a:srgbClr val="000000"/>
                  </a:solidFill>
                  <a:cs typeface="Segoe UI" panose="020B0502040204020203" pitchFamily="34" charset="0"/>
                </a:rPr>
                <a:t>labeling</a:t>
              </a:r>
            </a:p>
          </p:txBody>
        </p:sp>
        <p:sp>
          <p:nvSpPr>
            <p:cNvPr id="26" name="Line 23"/>
            <p:cNvSpPr>
              <a:spLocks noChangeShapeType="1"/>
            </p:cNvSpPr>
            <p:nvPr/>
          </p:nvSpPr>
          <p:spPr bwMode="auto">
            <a:xfrm>
              <a:off x="2468563" y="341313"/>
              <a:ext cx="3175" cy="328612"/>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27" name="Line 24"/>
            <p:cNvSpPr>
              <a:spLocks noChangeShapeType="1"/>
            </p:cNvSpPr>
            <p:nvPr/>
          </p:nvSpPr>
          <p:spPr bwMode="auto">
            <a:xfrm flipV="1">
              <a:off x="2471738" y="468928"/>
              <a:ext cx="1367432" cy="7321"/>
            </a:xfrm>
            <a:prstGeom prst="line">
              <a:avLst/>
            </a:prstGeom>
            <a:noFill/>
            <a:ln w="12600" cap="flat">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28" name="Rectangle 25"/>
            <p:cNvSpPr>
              <a:spLocks noChangeArrowheads="1"/>
            </p:cNvSpPr>
            <p:nvPr/>
          </p:nvSpPr>
          <p:spPr bwMode="auto">
            <a:xfrm>
              <a:off x="3841750" y="1028700"/>
              <a:ext cx="390525" cy="127000"/>
            </a:xfrm>
            <a:prstGeom prst="rect">
              <a:avLst/>
            </a:prstGeom>
            <a:solidFill>
              <a:srgbClr val="CCCCCC"/>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29" name="Rectangle 26"/>
            <p:cNvSpPr>
              <a:spLocks noChangeArrowheads="1"/>
            </p:cNvSpPr>
            <p:nvPr/>
          </p:nvSpPr>
          <p:spPr bwMode="auto">
            <a:xfrm>
              <a:off x="2019300" y="849313"/>
              <a:ext cx="390525" cy="12700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0" name="Rectangle 27"/>
            <p:cNvSpPr>
              <a:spLocks noChangeArrowheads="1"/>
            </p:cNvSpPr>
            <p:nvPr/>
          </p:nvSpPr>
          <p:spPr bwMode="auto">
            <a:xfrm>
              <a:off x="2474913" y="849313"/>
              <a:ext cx="390525" cy="12700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1" name="Rectangle 28"/>
            <p:cNvSpPr>
              <a:spLocks noChangeArrowheads="1"/>
            </p:cNvSpPr>
            <p:nvPr/>
          </p:nvSpPr>
          <p:spPr bwMode="auto">
            <a:xfrm>
              <a:off x="2930525" y="849313"/>
              <a:ext cx="390525" cy="12700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2" name="Rectangle 29"/>
            <p:cNvSpPr>
              <a:spLocks noChangeArrowheads="1"/>
            </p:cNvSpPr>
            <p:nvPr/>
          </p:nvSpPr>
          <p:spPr bwMode="auto">
            <a:xfrm>
              <a:off x="3386138" y="849313"/>
              <a:ext cx="390525" cy="12700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3" name="Rectangle 30"/>
            <p:cNvSpPr>
              <a:spLocks noChangeArrowheads="1"/>
            </p:cNvSpPr>
            <p:nvPr/>
          </p:nvSpPr>
          <p:spPr bwMode="auto">
            <a:xfrm>
              <a:off x="3841750" y="849313"/>
              <a:ext cx="390525" cy="127000"/>
            </a:xfrm>
            <a:prstGeom prst="rect">
              <a:avLst/>
            </a:prstGeom>
            <a:solidFill>
              <a:srgbClr val="FFFFFF"/>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4" name="Rectangle 31"/>
            <p:cNvSpPr>
              <a:spLocks noChangeArrowheads="1"/>
            </p:cNvSpPr>
            <p:nvPr/>
          </p:nvSpPr>
          <p:spPr bwMode="auto">
            <a:xfrm>
              <a:off x="3382963" y="1187450"/>
              <a:ext cx="390525" cy="12700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5" name="Rectangle 32"/>
            <p:cNvSpPr>
              <a:spLocks noChangeArrowheads="1"/>
            </p:cNvSpPr>
            <p:nvPr/>
          </p:nvSpPr>
          <p:spPr bwMode="auto">
            <a:xfrm>
              <a:off x="2474913" y="1187450"/>
              <a:ext cx="390525" cy="12700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6" name="Rectangle 33"/>
            <p:cNvSpPr>
              <a:spLocks noChangeArrowheads="1"/>
            </p:cNvSpPr>
            <p:nvPr/>
          </p:nvSpPr>
          <p:spPr bwMode="auto">
            <a:xfrm>
              <a:off x="2930525" y="1187450"/>
              <a:ext cx="390525" cy="127000"/>
            </a:xfrm>
            <a:prstGeom prst="rect">
              <a:avLst/>
            </a:prstGeom>
            <a:solidFill>
              <a:srgbClr val="000000"/>
            </a:solidFill>
            <a:ln w="1260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800"/>
            </a:p>
          </p:txBody>
        </p:sp>
        <p:sp>
          <p:nvSpPr>
            <p:cNvPr id="37" name="Rectangle 34"/>
            <p:cNvSpPr>
              <a:spLocks noChangeArrowheads="1"/>
            </p:cNvSpPr>
            <p:nvPr/>
          </p:nvSpPr>
          <p:spPr bwMode="auto">
            <a:xfrm>
              <a:off x="4297363" y="1268413"/>
              <a:ext cx="1127125"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457200" algn="l"/>
                  <a:tab pos="914400" algn="l"/>
                </a:tabLst>
                <a:defRPr>
                  <a:solidFill>
                    <a:srgbClr val="000000"/>
                  </a:solidFill>
                  <a:latin typeface="Arial" panose="020B0604020202020204" pitchFamily="34" charset="0"/>
                  <a:ea typeface="Droid Sans Fallback"/>
                  <a:cs typeface="Droid Sans Fallback"/>
                </a:defRPr>
              </a:lvl1pPr>
              <a:lvl2pPr>
                <a:tabLst>
                  <a:tab pos="457200" algn="l"/>
                  <a:tab pos="914400" algn="l"/>
                </a:tabLst>
                <a:defRPr>
                  <a:solidFill>
                    <a:srgbClr val="000000"/>
                  </a:solidFill>
                  <a:latin typeface="Arial" panose="020B0604020202020204" pitchFamily="34" charset="0"/>
                  <a:ea typeface="Droid Sans Fallback"/>
                  <a:cs typeface="Droid Sans Fallback"/>
                </a:defRPr>
              </a:lvl2pPr>
              <a:lvl3pPr>
                <a:tabLst>
                  <a:tab pos="457200" algn="l"/>
                  <a:tab pos="914400" algn="l"/>
                </a:tabLst>
                <a:defRPr>
                  <a:solidFill>
                    <a:srgbClr val="000000"/>
                  </a:solidFill>
                  <a:latin typeface="Arial" panose="020B0604020202020204" pitchFamily="34" charset="0"/>
                  <a:ea typeface="Droid Sans Fallback"/>
                  <a:cs typeface="Droid Sans Fallback"/>
                </a:defRPr>
              </a:lvl3pPr>
              <a:lvl4pPr>
                <a:tabLst>
                  <a:tab pos="457200" algn="l"/>
                  <a:tab pos="914400" algn="l"/>
                </a:tabLst>
                <a:defRPr>
                  <a:solidFill>
                    <a:srgbClr val="000000"/>
                  </a:solidFill>
                  <a:latin typeface="Arial" panose="020B0604020202020204" pitchFamily="34" charset="0"/>
                  <a:ea typeface="Droid Sans Fallback"/>
                  <a:cs typeface="Droid Sans Fallback"/>
                </a:defRPr>
              </a:lvl4pPr>
              <a:lvl5pPr>
                <a:tabLst>
                  <a:tab pos="457200" algn="l"/>
                  <a:tab pos="914400" algn="l"/>
                </a:tabLst>
                <a:defRPr>
                  <a:solidFill>
                    <a:srgbClr val="000000"/>
                  </a:solidFill>
                  <a:latin typeface="Arial" panose="020B0604020202020204" pitchFamily="34" charset="0"/>
                  <a:ea typeface="Droid Sans Fallback"/>
                  <a:cs typeface="Droid Sans Fallback"/>
                </a:defRPr>
              </a:lvl5pPr>
              <a:lvl6pPr marL="25146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6pPr>
              <a:lvl7pPr marL="29718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7pPr>
              <a:lvl8pPr marL="34290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8pPr>
              <a:lvl9pPr marL="3886200" indent="-228600" defTabSz="45720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ea typeface="Droid Sans Fallback"/>
                  <a:cs typeface="Droid Sans Fallback"/>
                </a:defRPr>
              </a:lvl9pPr>
            </a:lstStyle>
            <a:p>
              <a:pPr>
                <a:lnSpc>
                  <a:spcPct val="100000"/>
                </a:lnSpc>
                <a:buClrTx/>
                <a:buFontTx/>
                <a:buNone/>
              </a:pPr>
              <a:r>
                <a:rPr lang="en-GB" altLang="en-US">
                  <a:latin typeface="+mn-lt"/>
                  <a:cs typeface="Segoe UI" panose="020B0502040204020203" pitchFamily="34" charset="0"/>
                </a:rPr>
                <a:t>Collection of measured medium</a:t>
              </a:r>
            </a:p>
          </p:txBody>
        </p:sp>
        <p:sp>
          <p:nvSpPr>
            <p:cNvPr id="38" name="Line 35"/>
            <p:cNvSpPr>
              <a:spLocks noChangeShapeType="1"/>
            </p:cNvSpPr>
            <p:nvPr/>
          </p:nvSpPr>
          <p:spPr bwMode="auto">
            <a:xfrm flipV="1">
              <a:off x="4243388" y="1174750"/>
              <a:ext cx="3175" cy="473075"/>
            </a:xfrm>
            <a:prstGeom prst="line">
              <a:avLst/>
            </a:prstGeom>
            <a:noFill/>
            <a:ln w="12600" cap="sq">
              <a:solidFill>
                <a:srgbClr val="000000"/>
              </a:solidFill>
              <a:miter lim="800000"/>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39" name="Line 36"/>
            <p:cNvSpPr>
              <a:spLocks noChangeShapeType="1"/>
            </p:cNvSpPr>
            <p:nvPr/>
          </p:nvSpPr>
          <p:spPr bwMode="auto">
            <a:xfrm>
              <a:off x="3841750" y="1390650"/>
              <a:ext cx="3175" cy="246063"/>
            </a:xfrm>
            <a:prstGeom prst="line">
              <a:avLst/>
            </a:prstGeom>
            <a:noFill/>
            <a:ln w="12600" cap="sq">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sp>
          <p:nvSpPr>
            <p:cNvPr id="40" name="Line 37"/>
            <p:cNvSpPr>
              <a:spLocks noChangeShapeType="1"/>
            </p:cNvSpPr>
            <p:nvPr/>
          </p:nvSpPr>
          <p:spPr bwMode="auto">
            <a:xfrm flipV="1">
              <a:off x="3838575" y="1468438"/>
              <a:ext cx="404813" cy="14287"/>
            </a:xfrm>
            <a:prstGeom prst="line">
              <a:avLst/>
            </a:prstGeom>
            <a:noFill/>
            <a:ln w="12600" cap="flat">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2800"/>
            </a:p>
          </p:txBody>
        </p:sp>
      </p:grpSp>
    </p:spTree>
    <p:extLst>
      <p:ext uri="{BB962C8B-B14F-4D97-AF65-F5344CB8AC3E}">
        <p14:creationId xmlns:p14="http://schemas.microsoft.com/office/powerpoint/2010/main" val="20237922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Rats may benefit from testosterone co-administration</a:t>
            </a:r>
            <a:endParaRPr lang="en-US" dirty="0"/>
          </a:p>
        </p:txBody>
      </p:sp>
      <p:grpSp>
        <p:nvGrpSpPr>
          <p:cNvPr id="6" name="Group 5"/>
          <p:cNvGrpSpPr/>
          <p:nvPr/>
        </p:nvGrpSpPr>
        <p:grpSpPr>
          <a:xfrm>
            <a:off x="-136157" y="1690689"/>
            <a:ext cx="4833449" cy="4182670"/>
            <a:chOff x="-195208" y="2250040"/>
            <a:chExt cx="4833449" cy="418267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522" y="2250040"/>
              <a:ext cx="3600145" cy="3259340"/>
            </a:xfrm>
            <a:prstGeom prst="rect">
              <a:avLst/>
            </a:prstGeom>
          </p:spPr>
        </p:pic>
        <p:sp>
          <p:nvSpPr>
            <p:cNvPr id="5" name="Rectangle 4"/>
            <p:cNvSpPr/>
            <p:nvPr/>
          </p:nvSpPr>
          <p:spPr>
            <a:xfrm>
              <a:off x="-195208" y="5509380"/>
              <a:ext cx="4833449" cy="923330"/>
            </a:xfrm>
            <a:prstGeom prst="rect">
              <a:avLst/>
            </a:prstGeom>
          </p:spPr>
          <p:txBody>
            <a:bodyPr wrap="square">
              <a:spAutoFit/>
            </a:bodyPr>
            <a:lstStyle/>
            <a:p>
              <a:pPr algn="r"/>
              <a:r>
                <a:rPr lang="en-US" dirty="0" smtClean="0"/>
                <a:t>Gastrocnemius. </a:t>
              </a:r>
            </a:p>
            <a:p>
              <a:pPr algn="r"/>
              <a:r>
                <a:rPr lang="en-US" dirty="0" smtClean="0"/>
                <a:t>Ten-day 1 mg/kg dexamethasone</a:t>
              </a:r>
            </a:p>
            <a:p>
              <a:pPr algn="r"/>
              <a:r>
                <a:rPr lang="en-US" dirty="0" smtClean="0"/>
                <a:t> ±</a:t>
              </a:r>
              <a:r>
                <a:rPr lang="en-US" dirty="0"/>
                <a:t> </a:t>
              </a:r>
              <a:r>
                <a:rPr lang="en-US" dirty="0" smtClean="0"/>
                <a:t>5 </a:t>
              </a:r>
              <a:r>
                <a:rPr lang="en-US" dirty="0"/>
                <a:t>mg/kg</a:t>
              </a:r>
              <a:r>
                <a:rPr lang="en-US" dirty="0" smtClean="0"/>
                <a:t> testosterone (Yin, J Trauma, 2009).</a:t>
              </a:r>
              <a:endParaRPr lang="en-US" dirty="0"/>
            </a:p>
          </p:txBody>
        </p:sp>
      </p:grpSp>
      <p:grpSp>
        <p:nvGrpSpPr>
          <p:cNvPr id="10" name="Group 9"/>
          <p:cNvGrpSpPr/>
          <p:nvPr/>
        </p:nvGrpSpPr>
        <p:grpSpPr>
          <a:xfrm>
            <a:off x="3647326" y="2501851"/>
            <a:ext cx="5496674" cy="3956904"/>
            <a:chOff x="3647326" y="2959051"/>
            <a:chExt cx="5496674" cy="3956904"/>
          </a:xfrm>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292" y="2959051"/>
              <a:ext cx="4446708" cy="3184989"/>
            </a:xfrm>
            <a:prstGeom prst="rect">
              <a:avLst/>
            </a:prstGeom>
          </p:spPr>
        </p:pic>
        <p:sp>
          <p:nvSpPr>
            <p:cNvPr id="8" name="Rectangle 7"/>
            <p:cNvSpPr/>
            <p:nvPr/>
          </p:nvSpPr>
          <p:spPr>
            <a:xfrm>
              <a:off x="3647326" y="5992625"/>
              <a:ext cx="5496674" cy="923330"/>
            </a:xfrm>
            <a:prstGeom prst="rect">
              <a:avLst/>
            </a:prstGeom>
          </p:spPr>
          <p:txBody>
            <a:bodyPr wrap="square">
              <a:spAutoFit/>
            </a:bodyPr>
            <a:lstStyle/>
            <a:p>
              <a:pPr algn="r"/>
              <a:r>
                <a:rPr lang="en-US" dirty="0" smtClean="0"/>
                <a:t>Gastrocnemius. </a:t>
              </a:r>
            </a:p>
            <a:p>
              <a:pPr algn="r"/>
              <a:r>
                <a:rPr lang="en-US" dirty="0" smtClean="0"/>
                <a:t>Eight-day 0.6 mg/kg dexamethasone</a:t>
              </a:r>
            </a:p>
            <a:p>
              <a:pPr algn="r"/>
              <a:r>
                <a:rPr lang="en-US" dirty="0" smtClean="0"/>
                <a:t> ± 25 mg/kg testosterone (Jones, Endocrinology, 2010).</a:t>
              </a:r>
              <a:endParaRPr lang="en-US" dirty="0"/>
            </a:p>
          </p:txBody>
        </p:sp>
      </p:grpSp>
    </p:spTree>
    <p:extLst>
      <p:ext uri="{BB962C8B-B14F-4D97-AF65-F5344CB8AC3E}">
        <p14:creationId xmlns:p14="http://schemas.microsoft.com/office/powerpoint/2010/main" val="144352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6224"/>
            <a:ext cx="7886700" cy="1325563"/>
          </a:xfrm>
        </p:spPr>
        <p:txBody>
          <a:bodyPr/>
          <a:lstStyle/>
          <a:p>
            <a:r>
              <a:rPr lang="en-US" dirty="0" smtClean="0"/>
              <a:t>Proteasome is responsible for bulk digestion</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382" y="1500189"/>
            <a:ext cx="8244618" cy="4572036"/>
          </a:xfrm>
          <a:prstGeom prst="rect">
            <a:avLst/>
          </a:prstGeom>
        </p:spPr>
      </p:pic>
      <p:sp>
        <p:nvSpPr>
          <p:cNvPr id="6" name="Rectangle 5"/>
          <p:cNvSpPr/>
          <p:nvPr/>
        </p:nvSpPr>
        <p:spPr>
          <a:xfrm>
            <a:off x="-152400" y="2829242"/>
            <a:ext cx="1356852" cy="923330"/>
          </a:xfrm>
          <a:prstGeom prst="rect">
            <a:avLst/>
          </a:prstGeom>
        </p:spPr>
        <p:txBody>
          <a:bodyPr wrap="square">
            <a:spAutoFit/>
          </a:bodyPr>
          <a:lstStyle/>
          <a:p>
            <a:pPr algn="r"/>
            <a:r>
              <a:rPr lang="en-US" dirty="0" smtClean="0"/>
              <a:t>medium to cell protein tracer ratio</a:t>
            </a:r>
            <a:endParaRPr lang="en-US" dirty="0"/>
          </a:p>
        </p:txBody>
      </p:sp>
      <p:sp>
        <p:nvSpPr>
          <p:cNvPr id="7" name="Rectangle 6"/>
          <p:cNvSpPr/>
          <p:nvPr/>
        </p:nvSpPr>
        <p:spPr>
          <a:xfrm>
            <a:off x="0" y="5688449"/>
            <a:ext cx="9144000" cy="1169551"/>
          </a:xfrm>
          <a:prstGeom prst="rect">
            <a:avLst/>
          </a:prstGeom>
        </p:spPr>
        <p:txBody>
          <a:bodyPr wrap="square">
            <a:spAutoFit/>
          </a:bodyPr>
          <a:lstStyle/>
          <a:p>
            <a:pPr marL="285750" indent="-285750">
              <a:buFont typeface="Arial" panose="020B0604020202020204" pitchFamily="34" charset="0"/>
              <a:buChar char="•"/>
            </a:pPr>
            <a:r>
              <a:rPr lang="en-US" sz="1400" dirty="0" smtClean="0"/>
              <a:t>Dexa stimulates tracer release.</a:t>
            </a:r>
          </a:p>
          <a:p>
            <a:pPr marL="285750" indent="-285750">
              <a:buFont typeface="Arial" panose="020B0604020202020204" pitchFamily="34" charset="0"/>
              <a:buChar char="•"/>
            </a:pPr>
            <a:r>
              <a:rPr lang="en-US" sz="1400" dirty="0" smtClean="0"/>
              <a:t>Strongest </a:t>
            </a:r>
            <a:r>
              <a:rPr lang="en-US" sz="1400" dirty="0" smtClean="0"/>
              <a:t>inhibition of proteolysis with proteasome inhibitor MG132.</a:t>
            </a:r>
          </a:p>
          <a:p>
            <a:pPr marL="285750" indent="-285750">
              <a:buFont typeface="Arial" panose="020B0604020202020204" pitchFamily="34" charset="0"/>
              <a:buChar char="•"/>
            </a:pPr>
            <a:r>
              <a:rPr lang="en-US" sz="1400" dirty="0" smtClean="0"/>
              <a:t>Non-negligible effect of lysosome inhibitor chloroquine.</a:t>
            </a:r>
          </a:p>
          <a:p>
            <a:pPr marL="285750" indent="-285750">
              <a:buFont typeface="Arial" panose="020B0604020202020204" pitchFamily="34" charset="0"/>
              <a:buChar char="•"/>
            </a:pPr>
            <a:r>
              <a:rPr lang="en-US" sz="1400" dirty="0" smtClean="0"/>
              <a:t>Repression to basal level with T co-administration.</a:t>
            </a:r>
          </a:p>
          <a:p>
            <a:pPr marL="285750" indent="-285750">
              <a:buFont typeface="Arial" panose="020B0604020202020204" pitchFamily="34" charset="0"/>
              <a:buChar char="•"/>
            </a:pPr>
            <a:r>
              <a:rPr lang="en-US" sz="1400" dirty="0" smtClean="0"/>
              <a:t>IGF1R inhibitor did not alter T effect.</a:t>
            </a:r>
          </a:p>
        </p:txBody>
      </p:sp>
    </p:spTree>
    <p:extLst>
      <p:ext uri="{BB962C8B-B14F-4D97-AF65-F5344CB8AC3E}">
        <p14:creationId xmlns:p14="http://schemas.microsoft.com/office/powerpoint/2010/main" val="17297063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 model conclusions</a:t>
            </a:r>
            <a:endParaRPr lang="en-US" dirty="0"/>
          </a:p>
        </p:txBody>
      </p:sp>
      <p:sp>
        <p:nvSpPr>
          <p:cNvPr id="3" name="Content Placeholder 2"/>
          <p:cNvSpPr>
            <a:spLocks noGrp="1"/>
          </p:cNvSpPr>
          <p:nvPr>
            <p:ph idx="1"/>
          </p:nvPr>
        </p:nvSpPr>
        <p:spPr/>
        <p:txBody>
          <a:bodyPr/>
          <a:lstStyle/>
          <a:p>
            <a:r>
              <a:rPr lang="en-US" dirty="0" smtClean="0"/>
              <a:t>Muscle cells are protected by testosterone co-administration.</a:t>
            </a:r>
          </a:p>
          <a:p>
            <a:r>
              <a:rPr lang="en-US" dirty="0" smtClean="0"/>
              <a:t>Protein degradation, more than protein synthesis, is correlated with total protein, and could explain testosterone effects.</a:t>
            </a:r>
            <a:endParaRPr lang="en-US" dirty="0"/>
          </a:p>
        </p:txBody>
      </p:sp>
    </p:spTree>
    <p:extLst>
      <p:ext uri="{BB962C8B-B14F-4D97-AF65-F5344CB8AC3E}">
        <p14:creationId xmlns:p14="http://schemas.microsoft.com/office/powerpoint/2010/main" val="15968722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US" dirty="0"/>
          </a:p>
        </p:txBody>
      </p:sp>
      <p:sp>
        <p:nvSpPr>
          <p:cNvPr id="3" name="Content Placeholder 2"/>
          <p:cNvSpPr>
            <a:spLocks noGrp="1"/>
          </p:cNvSpPr>
          <p:nvPr>
            <p:ph idx="1"/>
          </p:nvPr>
        </p:nvSpPr>
        <p:spPr/>
        <p:txBody>
          <a:bodyPr/>
          <a:lstStyle/>
          <a:p>
            <a:r>
              <a:rPr lang="en-US" dirty="0" smtClean="0"/>
              <a:t>I could not observe IGF-I downstream effects, perhaps due to overriding circumstances.</a:t>
            </a:r>
          </a:p>
          <a:p>
            <a:r>
              <a:rPr lang="en-US" dirty="0" smtClean="0"/>
              <a:t>Roles </a:t>
            </a:r>
            <a:r>
              <a:rPr lang="en-US" dirty="0"/>
              <a:t>of Foxo, Akt, </a:t>
            </a:r>
            <a:r>
              <a:rPr lang="en-US" dirty="0" smtClean="0"/>
              <a:t>REDD1, IGF-I were </a:t>
            </a:r>
            <a:r>
              <a:rPr lang="en-US" dirty="0"/>
              <a:t>studied in observational </a:t>
            </a:r>
            <a:r>
              <a:rPr lang="en-US" dirty="0" smtClean="0"/>
              <a:t>manner.</a:t>
            </a:r>
          </a:p>
          <a:p>
            <a:r>
              <a:rPr lang="en-US" dirty="0" smtClean="0"/>
              <a:t>There is no direct method of measurement for </a:t>
            </a:r>
            <a:r>
              <a:rPr lang="en-US" dirty="0" smtClean="0"/>
              <a:t>autophagy.</a:t>
            </a:r>
          </a:p>
          <a:p>
            <a:r>
              <a:rPr lang="en-US" dirty="0" smtClean="0"/>
              <a:t>Protein </a:t>
            </a:r>
            <a:r>
              <a:rPr lang="en-US" dirty="0" smtClean="0"/>
              <a:t>synthesis assays are </a:t>
            </a:r>
            <a:r>
              <a:rPr lang="en-US" dirty="0" smtClean="0"/>
              <a:t>fraught by the denominator effect.</a:t>
            </a:r>
            <a:endParaRPr lang="en-US" dirty="0"/>
          </a:p>
        </p:txBody>
      </p:sp>
    </p:spTree>
    <p:extLst>
      <p:ext uri="{BB962C8B-B14F-4D97-AF65-F5344CB8AC3E}">
        <p14:creationId xmlns:p14="http://schemas.microsoft.com/office/powerpoint/2010/main" val="39073618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model</a:t>
            </a:r>
            <a:endParaRPr lang="en-US" dirty="0"/>
          </a:p>
        </p:txBody>
      </p:sp>
      <p:sp>
        <p:nvSpPr>
          <p:cNvPr id="5" name="TextBox 4"/>
          <p:cNvSpPr txBox="1"/>
          <p:nvPr/>
        </p:nvSpPr>
        <p:spPr>
          <a:xfrm>
            <a:off x="4546946" y="3653049"/>
            <a:ext cx="469209"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dirty="0" smtClean="0">
                <a:ln>
                  <a:noFill/>
                </a:ln>
                <a:ea typeface="Droid Sans Fallback" pitchFamily="2"/>
                <a:cs typeface="FreeSans" pitchFamily="2"/>
              </a:rPr>
              <a:t>Akt</a:t>
            </a:r>
            <a:endParaRPr lang="en-US" sz="1600" b="0" i="0" u="none" strike="noStrike" kern="1200" cap="none" dirty="0">
              <a:ln>
                <a:noFill/>
              </a:ln>
              <a:ea typeface="Droid Sans Fallback" pitchFamily="2"/>
              <a:cs typeface="FreeSans" pitchFamily="2"/>
            </a:endParaRPr>
          </a:p>
        </p:txBody>
      </p:sp>
      <p:sp>
        <p:nvSpPr>
          <p:cNvPr id="6" name="TextBox 5"/>
          <p:cNvSpPr txBox="1"/>
          <p:nvPr/>
        </p:nvSpPr>
        <p:spPr>
          <a:xfrm>
            <a:off x="1872672" y="1690689"/>
            <a:ext cx="1508917"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a:ln>
                  <a:noFill/>
                </a:ln>
                <a:ea typeface="Droid Sans Fallback" pitchFamily="2"/>
                <a:cs typeface="FreeSans" pitchFamily="2"/>
              </a:rPr>
              <a:t>Glucocorticoids</a:t>
            </a:r>
          </a:p>
        </p:txBody>
      </p:sp>
      <p:sp>
        <p:nvSpPr>
          <p:cNvPr id="8" name="TextBox 7"/>
          <p:cNvSpPr txBox="1"/>
          <p:nvPr/>
        </p:nvSpPr>
        <p:spPr>
          <a:xfrm>
            <a:off x="4483852" y="4424169"/>
            <a:ext cx="595397"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dirty="0">
                <a:ln>
                  <a:noFill/>
                </a:ln>
                <a:ea typeface="Droid Sans Fallback" pitchFamily="2"/>
                <a:cs typeface="FreeSans" pitchFamily="2"/>
              </a:rPr>
              <a:t>Foxo</a:t>
            </a:r>
          </a:p>
        </p:txBody>
      </p:sp>
      <p:sp>
        <p:nvSpPr>
          <p:cNvPr id="9" name="TextBox 8"/>
          <p:cNvSpPr txBox="1"/>
          <p:nvPr/>
        </p:nvSpPr>
        <p:spPr>
          <a:xfrm>
            <a:off x="4404490" y="5195289"/>
            <a:ext cx="754480"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a:ln>
                  <a:noFill/>
                </a:ln>
                <a:ea typeface="Droid Sans Fallback" pitchFamily="2"/>
                <a:cs typeface="FreeSans" pitchFamily="2"/>
              </a:rPr>
              <a:t>MuRF1</a:t>
            </a:r>
          </a:p>
        </p:txBody>
      </p:sp>
      <p:sp>
        <p:nvSpPr>
          <p:cNvPr id="10" name="TextBox 9"/>
          <p:cNvSpPr txBox="1"/>
          <p:nvPr/>
        </p:nvSpPr>
        <p:spPr>
          <a:xfrm>
            <a:off x="2695766" y="5966409"/>
            <a:ext cx="4176249"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dirty="0">
                <a:ln>
                  <a:noFill/>
                </a:ln>
                <a:ea typeface="Droid Sans Fallback" pitchFamily="2"/>
                <a:cs typeface="FreeSans" pitchFamily="2"/>
              </a:rPr>
              <a:t>proteasome / </a:t>
            </a:r>
            <a:r>
              <a:rPr lang="en-US" sz="1600" b="0" i="0" u="none" strike="noStrike" kern="1200" cap="none" dirty="0" smtClean="0">
                <a:ln>
                  <a:noFill/>
                </a:ln>
                <a:ea typeface="Droid Sans Fallback" pitchFamily="2"/>
                <a:cs typeface="FreeSans" pitchFamily="2"/>
              </a:rPr>
              <a:t>ubiquitin </a:t>
            </a:r>
            <a:r>
              <a:rPr lang="en-US" sz="1600" b="0" i="0" u="none" strike="noStrike" kern="1200" cap="none" dirty="0">
                <a:ln>
                  <a:noFill/>
                </a:ln>
                <a:ea typeface="Droid Sans Fallback" pitchFamily="2"/>
                <a:cs typeface="FreeSans" pitchFamily="2"/>
              </a:rPr>
              <a:t>- mediated catabolism</a:t>
            </a:r>
          </a:p>
        </p:txBody>
      </p:sp>
      <p:sp>
        <p:nvSpPr>
          <p:cNvPr id="12" name="TextBox 11"/>
          <p:cNvSpPr txBox="1"/>
          <p:nvPr/>
        </p:nvSpPr>
        <p:spPr>
          <a:xfrm>
            <a:off x="6562710" y="2989116"/>
            <a:ext cx="618609"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dirty="0">
                <a:ln>
                  <a:noFill/>
                </a:ln>
                <a:ea typeface="Droid Sans Fallback" pitchFamily="2"/>
                <a:cs typeface="FreeSans" pitchFamily="2"/>
              </a:rPr>
              <a:t>IGF-I</a:t>
            </a:r>
          </a:p>
        </p:txBody>
      </p:sp>
      <p:sp>
        <p:nvSpPr>
          <p:cNvPr id="13" name="TextBox 12"/>
          <p:cNvSpPr txBox="1"/>
          <p:nvPr/>
        </p:nvSpPr>
        <p:spPr>
          <a:xfrm>
            <a:off x="6051691" y="1690689"/>
            <a:ext cx="1655880"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a:ln>
                  <a:noFill/>
                </a:ln>
                <a:ea typeface="Droid Sans Fallback" pitchFamily="2"/>
                <a:cs typeface="FreeSans" pitchFamily="2"/>
              </a:rPr>
              <a:t>Anabolic steroids</a:t>
            </a:r>
          </a:p>
        </p:txBody>
      </p:sp>
      <p:sp>
        <p:nvSpPr>
          <p:cNvPr id="14" name="Straight Connector 13"/>
          <p:cNvSpPr/>
          <p:nvPr/>
        </p:nvSpPr>
        <p:spPr>
          <a:xfrm flipH="1">
            <a:off x="6855650" y="2077689"/>
            <a:ext cx="1" cy="938562"/>
          </a:xfrm>
          <a:prstGeom prst="line">
            <a:avLst/>
          </a:prstGeom>
          <a:noFill/>
          <a:ln w="29160">
            <a:solidFill>
              <a:srgbClr val="000000"/>
            </a:solidFill>
            <a:prstDash val="solid"/>
            <a:tailEnd type="arrow"/>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15" name="Straight Connector 14"/>
          <p:cNvSpPr/>
          <p:nvPr/>
        </p:nvSpPr>
        <p:spPr>
          <a:xfrm>
            <a:off x="2861670" y="2054648"/>
            <a:ext cx="3701040" cy="944664"/>
          </a:xfrm>
          <a:prstGeom prst="line">
            <a:avLst/>
          </a:prstGeom>
          <a:noFill/>
          <a:ln w="29160">
            <a:solidFill>
              <a:srgbClr val="000000"/>
            </a:solidFill>
            <a:prstDash val="solid"/>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17" name="Straight Connector 16"/>
          <p:cNvSpPr/>
          <p:nvPr/>
        </p:nvSpPr>
        <p:spPr>
          <a:xfrm flipH="1">
            <a:off x="5037869" y="3278648"/>
            <a:ext cx="1545604" cy="481587"/>
          </a:xfrm>
          <a:prstGeom prst="line">
            <a:avLst/>
          </a:prstGeom>
          <a:noFill/>
          <a:ln w="29160">
            <a:solidFill>
              <a:srgbClr val="000000"/>
            </a:solidFill>
            <a:custDash>
              <a:ds d="197000" sp="197000"/>
            </a:custDash>
            <a:tailEnd type="arrow"/>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19" name="Straight Connector 18"/>
          <p:cNvSpPr/>
          <p:nvPr/>
        </p:nvSpPr>
        <p:spPr>
          <a:xfrm>
            <a:off x="4782629" y="3912969"/>
            <a:ext cx="5041" cy="578880"/>
          </a:xfrm>
          <a:prstGeom prst="line">
            <a:avLst/>
          </a:prstGeom>
          <a:noFill/>
          <a:ln w="29160">
            <a:solidFill>
              <a:srgbClr val="000000"/>
            </a:solidFill>
            <a:prstDash val="sysDash"/>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0" name="Straight Connector 19"/>
          <p:cNvSpPr/>
          <p:nvPr/>
        </p:nvSpPr>
        <p:spPr>
          <a:xfrm flipH="1">
            <a:off x="4780469" y="5473209"/>
            <a:ext cx="2160" cy="578880"/>
          </a:xfrm>
          <a:prstGeom prst="line">
            <a:avLst/>
          </a:prstGeom>
          <a:noFill/>
          <a:ln w="29160">
            <a:solidFill>
              <a:srgbClr val="000000"/>
            </a:solidFill>
            <a:prstDash val="solid"/>
            <a:tailEnd type="arrow"/>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1" name="Straight Connector 20"/>
          <p:cNvSpPr/>
          <p:nvPr/>
        </p:nvSpPr>
        <p:spPr>
          <a:xfrm flipH="1">
            <a:off x="4782989" y="4708209"/>
            <a:ext cx="721" cy="548640"/>
          </a:xfrm>
          <a:prstGeom prst="line">
            <a:avLst/>
          </a:prstGeom>
          <a:noFill/>
          <a:ln w="29160">
            <a:solidFill>
              <a:srgbClr val="000000"/>
            </a:solidFill>
            <a:prstDash val="solid"/>
            <a:tailEnd type="arrow"/>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2" name="Straight Connector 21"/>
          <p:cNvSpPr/>
          <p:nvPr/>
        </p:nvSpPr>
        <p:spPr>
          <a:xfrm>
            <a:off x="2761949" y="2077689"/>
            <a:ext cx="1744920" cy="2336400"/>
          </a:xfrm>
          <a:prstGeom prst="line">
            <a:avLst/>
          </a:prstGeom>
          <a:noFill/>
          <a:ln w="29160">
            <a:solidFill>
              <a:srgbClr val="000000"/>
            </a:solidFill>
            <a:prstDash val="solid"/>
            <a:tailEnd type="arrow"/>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3" name="Straight Connector 22"/>
          <p:cNvSpPr/>
          <p:nvPr/>
        </p:nvSpPr>
        <p:spPr>
          <a:xfrm flipH="1">
            <a:off x="5037870" y="2070489"/>
            <a:ext cx="1744920" cy="2336400"/>
          </a:xfrm>
          <a:prstGeom prst="line">
            <a:avLst/>
          </a:prstGeom>
          <a:noFill/>
          <a:ln w="29160">
            <a:solidFill>
              <a:srgbClr val="000000"/>
            </a:solidFill>
            <a:prstDash val="solid"/>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4" name="Straight Connector 23"/>
          <p:cNvSpPr>
            <a:spLocks noChangeAspect="1"/>
          </p:cNvSpPr>
          <p:nvPr/>
        </p:nvSpPr>
        <p:spPr>
          <a:xfrm rot="16200000" flipH="1">
            <a:off x="4985157" y="4326244"/>
            <a:ext cx="118872" cy="159167"/>
          </a:xfrm>
          <a:prstGeom prst="line">
            <a:avLst/>
          </a:prstGeom>
          <a:noFill/>
          <a:ln w="29160">
            <a:solidFill>
              <a:srgbClr val="000000"/>
            </a:solidFill>
            <a:prstDash val="solid"/>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5" name="Straight Connector 24"/>
          <p:cNvSpPr>
            <a:spLocks/>
          </p:cNvSpPr>
          <p:nvPr/>
        </p:nvSpPr>
        <p:spPr>
          <a:xfrm rot="10800000" flipH="1">
            <a:off x="4696230" y="4485009"/>
            <a:ext cx="182880" cy="0"/>
          </a:xfrm>
          <a:prstGeom prst="line">
            <a:avLst/>
          </a:prstGeom>
          <a:noFill/>
          <a:ln w="29160">
            <a:solidFill>
              <a:srgbClr val="000000"/>
            </a:solidFill>
            <a:prstDash val="solid"/>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6" name="Straight Connector 25"/>
          <p:cNvSpPr>
            <a:spLocks noChangeAspect="1"/>
          </p:cNvSpPr>
          <p:nvPr/>
        </p:nvSpPr>
        <p:spPr>
          <a:xfrm rot="9660000" flipH="1">
            <a:off x="6523834" y="2952115"/>
            <a:ext cx="77753" cy="104110"/>
          </a:xfrm>
          <a:prstGeom prst="line">
            <a:avLst/>
          </a:prstGeom>
          <a:noFill/>
          <a:ln w="29160">
            <a:solidFill>
              <a:srgbClr val="000000"/>
            </a:solidFill>
            <a:prstDash val="solid"/>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7" name="TextBox 26"/>
          <p:cNvSpPr txBox="1"/>
          <p:nvPr/>
        </p:nvSpPr>
        <p:spPr>
          <a:xfrm>
            <a:off x="2156674" y="3082030"/>
            <a:ext cx="790322" cy="340178"/>
          </a:xfrm>
          <a:prstGeom prst="rect">
            <a:avLst/>
          </a:prstGeom>
          <a:noFill/>
          <a:ln>
            <a:noFill/>
          </a:ln>
        </p:spPr>
        <p:txBody>
          <a:bodyPr vert="horz" wrap="non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600" b="0" i="0" u="none" strike="noStrike" kern="1200" cap="none" dirty="0" smtClean="0">
                <a:ln>
                  <a:noFill/>
                </a:ln>
                <a:ea typeface="Droid Sans Fallback" pitchFamily="2"/>
                <a:cs typeface="FreeSans" pitchFamily="2"/>
              </a:rPr>
              <a:t>REDD1</a:t>
            </a:r>
            <a:endParaRPr lang="en-US" sz="1600" b="0" i="0" u="none" strike="noStrike" kern="1200" cap="none" dirty="0">
              <a:ln>
                <a:noFill/>
              </a:ln>
              <a:ea typeface="Droid Sans Fallback" pitchFamily="2"/>
              <a:cs typeface="FreeSans" pitchFamily="2"/>
            </a:endParaRPr>
          </a:p>
        </p:txBody>
      </p:sp>
      <p:sp>
        <p:nvSpPr>
          <p:cNvPr id="28" name="Straight Connector 27"/>
          <p:cNvSpPr/>
          <p:nvPr/>
        </p:nvSpPr>
        <p:spPr>
          <a:xfrm flipH="1">
            <a:off x="2542538" y="2070489"/>
            <a:ext cx="1" cy="938562"/>
          </a:xfrm>
          <a:prstGeom prst="line">
            <a:avLst/>
          </a:prstGeom>
          <a:noFill/>
          <a:ln w="29160">
            <a:solidFill>
              <a:srgbClr val="000000"/>
            </a:solidFill>
            <a:prstDash val="solid"/>
            <a:tailEnd type="arrow"/>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29" name="Straight Connector 28"/>
          <p:cNvSpPr/>
          <p:nvPr/>
        </p:nvSpPr>
        <p:spPr>
          <a:xfrm flipV="1">
            <a:off x="2861670" y="2044319"/>
            <a:ext cx="3776519" cy="979335"/>
          </a:xfrm>
          <a:prstGeom prst="line">
            <a:avLst/>
          </a:prstGeom>
          <a:noFill/>
          <a:ln w="29160">
            <a:solidFill>
              <a:srgbClr val="000000"/>
            </a:solidFill>
            <a:prstDash val="solid"/>
            <a:headEnd type="none" w="lg" len="lg"/>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30" name="Straight Connector 29"/>
          <p:cNvSpPr/>
          <p:nvPr/>
        </p:nvSpPr>
        <p:spPr>
          <a:xfrm>
            <a:off x="2917825" y="3278648"/>
            <a:ext cx="1586642" cy="450689"/>
          </a:xfrm>
          <a:prstGeom prst="line">
            <a:avLst/>
          </a:prstGeom>
          <a:noFill/>
          <a:ln w="29160">
            <a:solidFill>
              <a:srgbClr val="000000"/>
            </a:solidFill>
            <a:custDash>
              <a:ds d="197000" sp="197000"/>
            </a:custDash>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31" name="Straight Connector 30"/>
          <p:cNvSpPr>
            <a:spLocks noChangeAspect="1"/>
          </p:cNvSpPr>
          <p:nvPr/>
        </p:nvSpPr>
        <p:spPr>
          <a:xfrm rot="9300000" flipH="1">
            <a:off x="4433757" y="3668109"/>
            <a:ext cx="128093" cy="171514"/>
          </a:xfrm>
          <a:prstGeom prst="line">
            <a:avLst/>
          </a:prstGeom>
          <a:noFill/>
          <a:ln w="29160">
            <a:solidFill>
              <a:srgbClr val="000000"/>
            </a:solidFill>
            <a:prstDash val="solid"/>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32" name="Straight Connector 31"/>
          <p:cNvSpPr>
            <a:spLocks/>
          </p:cNvSpPr>
          <p:nvPr/>
        </p:nvSpPr>
        <p:spPr>
          <a:xfrm rot="10800000" flipH="1" flipV="1">
            <a:off x="2828660" y="2954699"/>
            <a:ext cx="49125" cy="150327"/>
          </a:xfrm>
          <a:prstGeom prst="line">
            <a:avLst/>
          </a:prstGeom>
          <a:noFill/>
          <a:ln w="29160">
            <a:solidFill>
              <a:srgbClr val="000000"/>
            </a:solidFill>
            <a:prstDash val="solid"/>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
        <p:nvSpPr>
          <p:cNvPr id="33" name="Straight Connector 32"/>
          <p:cNvSpPr/>
          <p:nvPr/>
        </p:nvSpPr>
        <p:spPr>
          <a:xfrm>
            <a:off x="2896110" y="3329295"/>
            <a:ext cx="1586642" cy="454668"/>
          </a:xfrm>
          <a:prstGeom prst="line">
            <a:avLst/>
          </a:prstGeom>
          <a:noFill/>
          <a:ln w="29160">
            <a:solidFill>
              <a:srgbClr val="000000"/>
            </a:solidFill>
            <a:custDash>
              <a:ds d="197000" sp="197000"/>
            </a:custDash>
            <a:tailEnd type="none"/>
          </a:ln>
        </p:spPr>
        <p:txBody>
          <a:bodyPr vert="horz" wrap="none" lIns="104760" tIns="59760" rIns="104760" bIns="59760" anchor="ctr" anchorCtr="0" compatLnSpc="0"/>
          <a:lstStyle/>
          <a:p>
            <a:pPr marL="0" marR="0" lvl="0" indent="0" rtl="0" hangingPunct="0">
              <a:lnSpc>
                <a:spcPct val="100000"/>
              </a:lnSpc>
              <a:spcBef>
                <a:spcPts val="0"/>
              </a:spcBef>
              <a:spcAft>
                <a:spcPts val="0"/>
              </a:spcAft>
              <a:buNone/>
              <a:tabLst/>
            </a:pPr>
            <a:endParaRPr lang="en-US" sz="2000" b="0" i="0" u="none" strike="noStrike" kern="1200" cap="none">
              <a:ln>
                <a:noFill/>
              </a:ln>
              <a:ea typeface="Droid Sans Fallback" pitchFamily="2"/>
              <a:cs typeface="FreeSans" pitchFamily="2"/>
            </a:endParaRPr>
          </a:p>
        </p:txBody>
      </p:sp>
    </p:spTree>
    <p:extLst>
      <p:ext uri="{BB962C8B-B14F-4D97-AF65-F5344CB8AC3E}">
        <p14:creationId xmlns:p14="http://schemas.microsoft.com/office/powerpoint/2010/main" val="259950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4" grpId="0" animBg="1"/>
      <p:bldP spid="15" grpId="0" animBg="1"/>
      <p:bldP spid="17" grpId="0" animBg="1"/>
      <p:bldP spid="19" grpId="0" animBg="1"/>
      <p:bldP spid="25" grpId="0" animBg="1"/>
      <p:bldP spid="26" grpId="0" animBg="1"/>
      <p:bldP spid="27" grpId="0"/>
      <p:bldP spid="28" grpId="0" animBg="1"/>
      <p:bldP spid="29" grpId="0" animBg="1"/>
      <p:bldP spid="30" grpId="0" animBg="1"/>
      <p:bldP spid="31" grpId="0" animBg="1"/>
      <p:bldP spid="32" grpId="0" animBg="1"/>
      <p:bldP spid="3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076" y="1690689"/>
            <a:ext cx="6293848" cy="4224059"/>
          </a:xfrm>
          <a:prstGeom prst="rect">
            <a:avLst/>
          </a:prstGeom>
        </p:spPr>
      </p:pic>
    </p:spTree>
    <p:extLst>
      <p:ext uri="{BB962C8B-B14F-4D97-AF65-F5344CB8AC3E}">
        <p14:creationId xmlns:p14="http://schemas.microsoft.com/office/powerpoint/2010/main" val="40708381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a:t>
            </a:r>
            <a:endParaRPr lang="en-US" dirty="0"/>
          </a:p>
        </p:txBody>
      </p:sp>
      <p:sp>
        <p:nvSpPr>
          <p:cNvPr id="3" name="Content Placeholder 2"/>
          <p:cNvSpPr>
            <a:spLocks noGrp="1"/>
          </p:cNvSpPr>
          <p:nvPr>
            <p:ph idx="1"/>
          </p:nvPr>
        </p:nvSpPr>
        <p:spPr/>
        <p:txBody>
          <a:bodyPr/>
          <a:lstStyle/>
          <a:p>
            <a:r>
              <a:rPr lang="en-US" dirty="0"/>
              <a:t>Testosterone alleviates dexamethasone-induced muscle atrophy </a:t>
            </a:r>
            <a:r>
              <a:rPr lang="en-US" dirty="0">
                <a:solidFill>
                  <a:srgbClr val="FF0000"/>
                </a:solidFill>
              </a:rPr>
              <a:t>in mice</a:t>
            </a:r>
            <a:r>
              <a:rPr lang="en-US" dirty="0"/>
              <a:t>.</a:t>
            </a:r>
          </a:p>
        </p:txBody>
      </p:sp>
    </p:spTree>
    <p:extLst>
      <p:ext uri="{BB962C8B-B14F-4D97-AF65-F5344CB8AC3E}">
        <p14:creationId xmlns:p14="http://schemas.microsoft.com/office/powerpoint/2010/main" val="81694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Mechanisms of Dexa in rats</a:t>
            </a:r>
            <a:endParaRPr lang="en-US" dirty="0"/>
          </a:p>
        </p:txBody>
      </p:sp>
      <p:sp>
        <p:nvSpPr>
          <p:cNvPr id="3" name="Content Placeholder 2"/>
          <p:cNvSpPr>
            <a:spLocks noGrp="1"/>
          </p:cNvSpPr>
          <p:nvPr>
            <p:ph idx="1"/>
          </p:nvPr>
        </p:nvSpPr>
        <p:spPr/>
        <p:txBody>
          <a:bodyPr/>
          <a:lstStyle/>
          <a:p>
            <a:r>
              <a:rPr lang="en-US" dirty="0" smtClean="0"/>
              <a:t>Increase in urinary 3MH.</a:t>
            </a:r>
          </a:p>
          <a:p>
            <a:r>
              <a:rPr lang="en-US" dirty="0" smtClean="0"/>
              <a:t>Amino acid release </a:t>
            </a:r>
            <a:r>
              <a:rPr lang="en-US" dirty="0"/>
              <a:t>decreases by 80% when </a:t>
            </a:r>
            <a:r>
              <a:rPr lang="en-US" dirty="0" smtClean="0"/>
              <a:t>co-treated </a:t>
            </a:r>
            <a:r>
              <a:rPr lang="en-US" dirty="0"/>
              <a:t>with </a:t>
            </a:r>
            <a:r>
              <a:rPr lang="en-US" dirty="0" smtClean="0"/>
              <a:t>MG132.</a:t>
            </a:r>
          </a:p>
          <a:p>
            <a:r>
              <a:rPr lang="en-US" dirty="0" smtClean="0"/>
              <a:t>Two E3 ligases (“atrogenes”) upregulated.</a:t>
            </a:r>
          </a:p>
          <a:p>
            <a:r>
              <a:rPr lang="en-US" dirty="0" smtClean="0"/>
              <a:t>Other proteolytic mechanisms are involved.</a:t>
            </a:r>
          </a:p>
        </p:txBody>
      </p:sp>
    </p:spTree>
    <p:extLst>
      <p:ext uri="{BB962C8B-B14F-4D97-AF65-F5344CB8AC3E}">
        <p14:creationId xmlns:p14="http://schemas.microsoft.com/office/powerpoint/2010/main" val="308231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Protein synthesis and Dexa</a:t>
            </a:r>
            <a:endParaRPr lang="en-US" dirty="0"/>
          </a:p>
        </p:txBody>
      </p:sp>
      <p:grpSp>
        <p:nvGrpSpPr>
          <p:cNvPr id="14" name="Group 13"/>
          <p:cNvGrpSpPr/>
          <p:nvPr/>
        </p:nvGrpSpPr>
        <p:grpSpPr>
          <a:xfrm>
            <a:off x="2560897" y="1828900"/>
            <a:ext cx="3143505" cy="4681339"/>
            <a:chOff x="6076335" y="1238875"/>
            <a:chExt cx="3143505" cy="4681339"/>
          </a:xfrm>
        </p:grpSpPr>
        <p:sp>
          <p:nvSpPr>
            <p:cNvPr id="5" name="Rectangle 4"/>
            <p:cNvSpPr/>
            <p:nvPr/>
          </p:nvSpPr>
          <p:spPr>
            <a:xfrm>
              <a:off x="6076335" y="5396994"/>
              <a:ext cx="3143505" cy="523220"/>
            </a:xfrm>
            <a:prstGeom prst="rect">
              <a:avLst/>
            </a:prstGeom>
          </p:spPr>
          <p:txBody>
            <a:bodyPr wrap="square">
              <a:spAutoFit/>
            </a:bodyPr>
            <a:lstStyle/>
            <a:p>
              <a:pPr algn="r"/>
              <a:r>
                <a:rPr lang="en-US" sz="1400" dirty="0" smtClean="0"/>
                <a:t>3 mg/kg dexamethasone on male mice</a:t>
              </a:r>
            </a:p>
            <a:p>
              <a:pPr algn="r"/>
              <a:r>
                <a:rPr lang="en-US" sz="1400" dirty="0" smtClean="0"/>
                <a:t>(Baehr et al., </a:t>
              </a:r>
              <a:r>
                <a:rPr lang="en-US" sz="1400" i="1" dirty="0" smtClean="0"/>
                <a:t>J </a:t>
              </a:r>
              <a:r>
                <a:rPr lang="en-US" sz="1400" i="1" dirty="0" err="1" smtClean="0"/>
                <a:t>Physiol</a:t>
              </a:r>
              <a:r>
                <a:rPr lang="en-US" sz="1400" dirty="0" smtClean="0"/>
                <a:t>, 2012).</a:t>
              </a:r>
              <a:endParaRPr lang="en-US" sz="1400"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770" y="1238875"/>
              <a:ext cx="2236909" cy="4158119"/>
            </a:xfrm>
            <a:prstGeom prst="rect">
              <a:avLst/>
            </a:prstGeom>
          </p:spPr>
        </p:pic>
      </p:grpSp>
    </p:spTree>
    <p:extLst>
      <p:ext uri="{BB962C8B-B14F-4D97-AF65-F5344CB8AC3E}">
        <p14:creationId xmlns:p14="http://schemas.microsoft.com/office/powerpoint/2010/main" val="38791780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Testosterone effect on atrophying muscle</a:t>
            </a:r>
            <a:endParaRPr lang="en-US" dirty="0"/>
          </a:p>
        </p:txBody>
      </p:sp>
      <p:sp>
        <p:nvSpPr>
          <p:cNvPr id="3" name="Content Placeholder 2"/>
          <p:cNvSpPr>
            <a:spLocks noGrp="1"/>
          </p:cNvSpPr>
          <p:nvPr>
            <p:ph idx="1"/>
          </p:nvPr>
        </p:nvSpPr>
        <p:spPr/>
        <p:txBody>
          <a:bodyPr/>
          <a:lstStyle/>
          <a:p>
            <a:r>
              <a:rPr lang="en-US" dirty="0" smtClean="0"/>
              <a:t>Often shown to improve protein synthesis.</a:t>
            </a:r>
          </a:p>
          <a:p>
            <a:r>
              <a:rPr lang="en-US" dirty="0" smtClean="0"/>
              <a:t>Recently shown to inhibit protein degradation:</a:t>
            </a:r>
          </a:p>
          <a:p>
            <a:pPr lvl="1"/>
            <a:r>
              <a:rPr lang="en-US" dirty="0" smtClean="0"/>
              <a:t>Ferrando et al., 2003, in burns.</a:t>
            </a:r>
          </a:p>
          <a:p>
            <a:pPr lvl="1"/>
            <a:r>
              <a:rPr lang="en-US" dirty="0" smtClean="0"/>
              <a:t>Serra, Sandor, Bhasin, et al., 2013, in castrated mice.</a:t>
            </a:r>
          </a:p>
        </p:txBody>
      </p:sp>
      <p:grpSp>
        <p:nvGrpSpPr>
          <p:cNvPr id="6" name="Group 5"/>
          <p:cNvGrpSpPr/>
          <p:nvPr/>
        </p:nvGrpSpPr>
        <p:grpSpPr>
          <a:xfrm>
            <a:off x="2398840" y="3684372"/>
            <a:ext cx="4346321" cy="3116832"/>
            <a:chOff x="1691031" y="3684372"/>
            <a:chExt cx="4346321" cy="3116832"/>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031" y="3684372"/>
              <a:ext cx="4088667" cy="2836739"/>
            </a:xfrm>
            <a:prstGeom prst="rect">
              <a:avLst/>
            </a:prstGeom>
          </p:spPr>
        </p:pic>
        <p:sp>
          <p:nvSpPr>
            <p:cNvPr id="5" name="Rectangle 4"/>
            <p:cNvSpPr/>
            <p:nvPr/>
          </p:nvSpPr>
          <p:spPr>
            <a:xfrm>
              <a:off x="2692141" y="6431872"/>
              <a:ext cx="3345211" cy="369332"/>
            </a:xfrm>
            <a:prstGeom prst="rect">
              <a:avLst/>
            </a:prstGeom>
          </p:spPr>
          <p:txBody>
            <a:bodyPr wrap="none">
              <a:spAutoFit/>
            </a:bodyPr>
            <a:lstStyle/>
            <a:p>
              <a:r>
                <a:rPr lang="en-US" dirty="0" smtClean="0"/>
                <a:t>Serra et </a:t>
              </a:r>
              <a:r>
                <a:rPr lang="en-US" dirty="0"/>
                <a:t>al., </a:t>
              </a:r>
              <a:r>
                <a:rPr lang="en-US" i="1" dirty="0" smtClean="0"/>
                <a:t>Endocrinology,</a:t>
              </a:r>
              <a:r>
                <a:rPr lang="en-US" dirty="0" smtClean="0"/>
                <a:t> 2013.</a:t>
              </a:r>
              <a:endParaRPr lang="en-US" dirty="0"/>
            </a:p>
          </p:txBody>
        </p:sp>
      </p:grpSp>
    </p:spTree>
    <p:extLst>
      <p:ext uri="{BB962C8B-B14F-4D97-AF65-F5344CB8AC3E}">
        <p14:creationId xmlns:p14="http://schemas.microsoft.com/office/powerpoint/2010/main" val="362656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Cabin"/>
        <a:ea typeface=""/>
        <a:cs typeface=""/>
      </a:majorFont>
      <a:minorFont>
        <a:latin typeface="Cabi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6627</TotalTime>
  <Words>8331</Words>
  <Application>Microsoft Office PowerPoint</Application>
  <PresentationFormat>On-screen Show (4:3)</PresentationFormat>
  <Paragraphs>689</Paragraphs>
  <Slides>54</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Times New Roman</vt:lpstr>
      <vt:lpstr>Cabin</vt:lpstr>
      <vt:lpstr>Segoe UI</vt:lpstr>
      <vt:lpstr>FreeSans</vt:lpstr>
      <vt:lpstr>Droid Sans Fallback</vt:lpstr>
      <vt:lpstr>Calibri</vt:lpstr>
      <vt:lpstr>Office Theme</vt:lpstr>
      <vt:lpstr>A murine model of glucocorticoid myopathy alleviation using androgen therapy</vt:lpstr>
      <vt:lpstr>Glucocorticoids in humans</vt:lpstr>
      <vt:lpstr>Glucocorticoid myopathy</vt:lpstr>
      <vt:lpstr>Testosterone to the rescue?</vt:lpstr>
      <vt:lpstr>Rats may benefit from testosterone co-administration</vt:lpstr>
      <vt:lpstr>Hypothesis</vt:lpstr>
      <vt:lpstr>Mechanisms of Dexa in rats</vt:lpstr>
      <vt:lpstr>Protein synthesis and Dexa</vt:lpstr>
      <vt:lpstr>Testosterone effect on atrophying muscle</vt:lpstr>
      <vt:lpstr>Hypotheses</vt:lpstr>
      <vt:lpstr>Glucocorticoids’ transcriptional effect</vt:lpstr>
      <vt:lpstr>Insulin signaling desensitization</vt:lpstr>
      <vt:lpstr>Results of Akt desensitization</vt:lpstr>
      <vt:lpstr>Insulin desensitization </vt:lpstr>
      <vt:lpstr>Foxo as mediators of testosterone muscle protection</vt:lpstr>
      <vt:lpstr>Hypotheses</vt:lpstr>
      <vt:lpstr>In vivo test</vt:lpstr>
      <vt:lpstr>Progressive loss of body weight is alleviated by testosterone</vt:lpstr>
      <vt:lpstr>Deeper in vivo probe</vt:lpstr>
      <vt:lpstr>Net effects on body weight become evident when treated for longer</vt:lpstr>
      <vt:lpstr>Testosterone has little effect on fat and partly restores lean mass</vt:lpstr>
      <vt:lpstr>Testosterone partly restores individual muscles</vt:lpstr>
      <vt:lpstr>Conclusion so far</vt:lpstr>
      <vt:lpstr>MuRF1 is restored to baseline levels by testosterone co-administration</vt:lpstr>
      <vt:lpstr>Chymotrypsin-like activity correlates with phenotype</vt:lpstr>
      <vt:lpstr>Dexamethasone represses autophagosome-associated genes</vt:lpstr>
      <vt:lpstr>Cathepsin L activity does not correlate with phenotype</vt:lpstr>
      <vt:lpstr>Lipidated LC3 isoform indicates autophagy unchanged</vt:lpstr>
      <vt:lpstr>Calpain markers did not correlate with the phenotype</vt:lpstr>
      <vt:lpstr>Translation regulators appear unchanged</vt:lpstr>
      <vt:lpstr>4E-BP is not inhibited by testosterone</vt:lpstr>
      <vt:lpstr>Conclusions so far</vt:lpstr>
      <vt:lpstr>Testosterone pushes the transcriptional lever</vt:lpstr>
      <vt:lpstr>IGF-I is partly restored by testosterone co-administration</vt:lpstr>
      <vt:lpstr>Even more Foxo activation</vt:lpstr>
      <vt:lpstr>Testosterone partly reverses REDD1 upregulation</vt:lpstr>
      <vt:lpstr>Akt (Ser 473) does not respond to testosterone</vt:lpstr>
      <vt:lpstr>PowerPoint Presentation</vt:lpstr>
      <vt:lpstr>Conclusions so far</vt:lpstr>
      <vt:lpstr>Hypotheses</vt:lpstr>
      <vt:lpstr>Dexa  is anabolic, pro-proliferative for the undifferentiated muscle cells</vt:lpstr>
      <vt:lpstr>Cell diameter is rescued by testosterone co-administration</vt:lpstr>
      <vt:lpstr>Computer-assisted analysis</vt:lpstr>
      <vt:lpstr>Total protein content is restored by testosterone co-administration</vt:lpstr>
      <vt:lpstr>Assaying protein synthesis in vitro</vt:lpstr>
      <vt:lpstr>Protein synthesis exhibits paradoxical, late increase</vt:lpstr>
      <vt:lpstr>Assaying protein degradation in vitro</vt:lpstr>
      <vt:lpstr>Protein degradation correlates with phenotype</vt:lpstr>
      <vt:lpstr>Inhibitor tests in vitro</vt:lpstr>
      <vt:lpstr>Proteasome is responsible for bulk digestion</vt:lpstr>
      <vt:lpstr>Cell model conclusions</vt:lpstr>
      <vt:lpstr>Limitations</vt:lpstr>
      <vt:lpstr>General model</vt:lpstr>
      <vt:lpstr>Acknowledgements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Nicolae Lucian Sandor</dc:creator>
  <cp:lastModifiedBy>Nicolae Lucian Sandor</cp:lastModifiedBy>
  <cp:revision>314</cp:revision>
  <dcterms:created xsi:type="dcterms:W3CDTF">2015-07-04T16:17:21Z</dcterms:created>
  <dcterms:modified xsi:type="dcterms:W3CDTF">2015-07-13T07:01:49Z</dcterms:modified>
</cp:coreProperties>
</file>